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67" r:id="rId2"/>
    <p:sldId id="277" r:id="rId3"/>
    <p:sldId id="265" r:id="rId4"/>
    <p:sldId id="271" r:id="rId5"/>
    <p:sldId id="275" r:id="rId6"/>
    <p:sldId id="270" r:id="rId7"/>
    <p:sldId id="272" r:id="rId8"/>
    <p:sldId id="274" r:id="rId9"/>
    <p:sldId id="273" r:id="rId10"/>
    <p:sldId id="264" r:id="rId11"/>
    <p:sldId id="278" r:id="rId12"/>
    <p:sldId id="280" r:id="rId13"/>
    <p:sldId id="281" r:id="rId14"/>
    <p:sldId id="283" r:id="rId15"/>
    <p:sldId id="266" r:id="rId16"/>
    <p:sldId id="276" r:id="rId17"/>
    <p:sldId id="263" r:id="rId18"/>
    <p:sldId id="261" r:id="rId19"/>
    <p:sldId id="259" r:id="rId20"/>
    <p:sldId id="262" r:id="rId21"/>
    <p:sldId id="260" r:id="rId22"/>
    <p:sldId id="284" r:id="rId23"/>
    <p:sldId id="285" r:id="rId24"/>
    <p:sldId id="286" r:id="rId25"/>
    <p:sldId id="287" r:id="rId26"/>
    <p:sldId id="288" r:id="rId27"/>
    <p:sldId id="289" r:id="rId28"/>
    <p:sldId id="290" r:id="rId29"/>
    <p:sldId id="269"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84" autoAdjust="0"/>
    <p:restoredTop sz="83100" autoAdjust="0"/>
  </p:normalViewPr>
  <p:slideViewPr>
    <p:cSldViewPr snapToGrid="0">
      <p:cViewPr varScale="1">
        <p:scale>
          <a:sx n="135" d="100"/>
          <a:sy n="135" d="100"/>
        </p:scale>
        <p:origin x="92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A55108-2B7A-473E-8195-52F8B6785C93}" type="datetimeFigureOut">
              <a:rPr lang="zh-CN" altLang="en-US" smtClean="0"/>
              <a:t>2024/11/15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BB24C0-E6D1-4AD7-8E8C-3B7C140EF613}" type="slidenum">
              <a:rPr lang="zh-CN" altLang="en-US" smtClean="0"/>
              <a:t>‹#›</a:t>
            </a:fld>
            <a:endParaRPr lang="zh-CN" altLang="en-US"/>
          </a:p>
        </p:txBody>
      </p:sp>
    </p:spTree>
    <p:extLst>
      <p:ext uri="{BB962C8B-B14F-4D97-AF65-F5344CB8AC3E}">
        <p14:creationId xmlns:p14="http://schemas.microsoft.com/office/powerpoint/2010/main" val="558800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effectLst/>
                <a:latin typeface="Inter"/>
              </a:rPr>
              <a:t>对于每个句子，分别使用未修改的 </a:t>
            </a:r>
            <a:r>
              <a:rPr lang="en-US" altLang="zh-CN" b="0" i="0" dirty="0">
                <a:effectLst/>
                <a:latin typeface="Inter"/>
              </a:rPr>
              <a:t>GPT - 2 - XL </a:t>
            </a:r>
            <a:r>
              <a:rPr lang="zh-CN" altLang="en-US" b="0" i="0" dirty="0">
                <a:effectLst/>
                <a:latin typeface="Inter"/>
              </a:rPr>
              <a:t>模型和应用了 </a:t>
            </a:r>
            <a:r>
              <a:rPr lang="en-US" altLang="zh-CN" b="0" i="0" dirty="0" err="1">
                <a:effectLst/>
                <a:latin typeface="Inter"/>
              </a:rPr>
              <a:t>ActAdd</a:t>
            </a:r>
            <a:r>
              <a:rPr lang="en-US" altLang="zh-CN" b="0" i="0" dirty="0">
                <a:effectLst/>
                <a:latin typeface="Inter"/>
              </a:rPr>
              <a:t> </a:t>
            </a:r>
            <a:r>
              <a:rPr lang="zh-CN" altLang="en-US" b="0" i="0" dirty="0">
                <a:effectLst/>
                <a:latin typeface="Inter"/>
              </a:rPr>
              <a:t>方法（通过注入与婚礼相关的主题向量，如设置 </a:t>
            </a:r>
            <a:r>
              <a:rPr lang="en-US" altLang="zh-CN" b="0" i="0" dirty="0">
                <a:effectLst/>
                <a:latin typeface="Inter"/>
              </a:rPr>
              <a:t>weddings </a:t>
            </a:r>
            <a:r>
              <a:rPr lang="zh-CN" altLang="en-US" b="0" i="0" dirty="0">
                <a:effectLst/>
                <a:latin typeface="Inter"/>
              </a:rPr>
              <a:t>等参数）的模型来计算困惑度。困惑度是衡量模型对文本预测能力的一个指标，困惑度越低，模型对文本的预测性能越好</a:t>
            </a:r>
            <a:endParaRPr lang="en-US" altLang="zh-CN" b="0" i="0" dirty="0">
              <a:effectLst/>
              <a:latin typeface="Inte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effectLst/>
              <a:latin typeface="In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effectLst/>
                <a:latin typeface="Inter"/>
              </a:rPr>
              <a:t>通过对比婚礼相关句子和不相关句子在两种模型下的困惑度，发现虽然在婚礼相关句子中，</a:t>
            </a:r>
            <a:r>
              <a:rPr lang="en-US" altLang="zh-CN" b="0" i="0" dirty="0" err="1">
                <a:effectLst/>
                <a:latin typeface="Inter"/>
              </a:rPr>
              <a:t>ActAdd</a:t>
            </a:r>
            <a:r>
              <a:rPr lang="en-US" altLang="zh-CN" b="0" i="0" dirty="0">
                <a:effectLst/>
                <a:latin typeface="Inter"/>
              </a:rPr>
              <a:t> </a:t>
            </a:r>
            <a:r>
              <a:rPr lang="zh-CN" altLang="en-US" b="0" i="0" dirty="0">
                <a:effectLst/>
                <a:latin typeface="Inter"/>
              </a:rPr>
              <a:t>能够显著降低困惑度，提高模型对婚礼相关文本的预测性能，但在不相关句子中，</a:t>
            </a:r>
            <a:r>
              <a:rPr lang="en-US" altLang="zh-CN" b="0" i="0" dirty="0" err="1">
                <a:effectLst/>
                <a:latin typeface="Inter"/>
              </a:rPr>
              <a:t>ActAdd</a:t>
            </a:r>
            <a:r>
              <a:rPr lang="en-US" altLang="zh-CN" b="0" i="0" dirty="0">
                <a:effectLst/>
                <a:latin typeface="Inter"/>
              </a:rPr>
              <a:t> </a:t>
            </a:r>
            <a:r>
              <a:rPr lang="zh-CN" altLang="en-US" b="0" i="0" dirty="0">
                <a:effectLst/>
                <a:latin typeface="Inter"/>
              </a:rPr>
              <a:t>的困惑度与未修改模型的困惑度非常接近。</a:t>
            </a:r>
          </a:p>
          <a:p>
            <a:endParaRPr lang="zh-CN" altLang="en-US" dirty="0"/>
          </a:p>
        </p:txBody>
      </p:sp>
      <p:sp>
        <p:nvSpPr>
          <p:cNvPr id="4" name="灯片编号占位符 3"/>
          <p:cNvSpPr>
            <a:spLocks noGrp="1"/>
          </p:cNvSpPr>
          <p:nvPr>
            <p:ph type="sldNum" sz="quarter" idx="5"/>
          </p:nvPr>
        </p:nvSpPr>
        <p:spPr/>
        <p:txBody>
          <a:bodyPr/>
          <a:lstStyle/>
          <a:p>
            <a:fld id="{C0BB24C0-E6D1-4AD7-8E8C-3B7C140EF613}" type="slidenum">
              <a:rPr lang="zh-CN" altLang="en-US" smtClean="0"/>
              <a:t>8</a:t>
            </a:fld>
            <a:endParaRPr lang="zh-CN" altLang="en-US"/>
          </a:p>
        </p:txBody>
      </p:sp>
    </p:spTree>
    <p:extLst>
      <p:ext uri="{BB962C8B-B14F-4D97-AF65-F5344CB8AC3E}">
        <p14:creationId xmlns:p14="http://schemas.microsoft.com/office/powerpoint/2010/main" val="2577063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Inter"/>
              </a:rPr>
              <a:t>在毒性降低方面，</a:t>
            </a:r>
            <a:endParaRPr lang="en-US" altLang="zh-CN" b="0" i="0" dirty="0">
              <a:effectLst/>
              <a:latin typeface="Inter"/>
            </a:endParaRPr>
          </a:p>
          <a:p>
            <a:endParaRPr lang="en-US" altLang="zh-CN" b="0" i="0" dirty="0">
              <a:effectLst/>
              <a:latin typeface="Inter"/>
            </a:endParaRPr>
          </a:p>
          <a:p>
            <a:r>
              <a:rPr lang="en-US" altLang="zh-CN" b="0" i="0" dirty="0">
                <a:effectLst/>
                <a:latin typeface="Inter"/>
              </a:rPr>
              <a:t>FUDGE </a:t>
            </a:r>
            <a:r>
              <a:rPr lang="zh-CN" altLang="en-US" b="0" i="0" dirty="0">
                <a:effectLst/>
                <a:latin typeface="Inter"/>
              </a:rPr>
              <a:t>是一种基于未来判别器的控制文本生成方法，旨在通过引入判别器来对生成文本进行控制。在生成过程中，判别器会根据未来的信息（例如，后续的单词或句子结构）对当前生成的文本进行评估，并调整生成策略，以使生成的文本更符合预期的控制条件，如特定的风格、主题或情感倾向</a:t>
            </a:r>
            <a:r>
              <a:rPr lang="en-US" altLang="zh-CN" b="0" i="0" dirty="0" err="1">
                <a:effectLst/>
                <a:latin typeface="Inter"/>
              </a:rPr>
              <a:t>ActAdd</a:t>
            </a:r>
            <a:r>
              <a:rPr lang="en-US" altLang="zh-CN" b="0" i="0" dirty="0">
                <a:effectLst/>
                <a:latin typeface="Inter"/>
              </a:rPr>
              <a:t> </a:t>
            </a:r>
            <a:r>
              <a:rPr lang="zh-CN" altLang="en-US" b="0" i="0" dirty="0">
                <a:effectLst/>
                <a:latin typeface="Inter"/>
              </a:rPr>
              <a:t>表现出色。</a:t>
            </a:r>
            <a:r>
              <a:rPr lang="en-US" altLang="zh-CN" b="0" i="0" dirty="0" err="1">
                <a:effectLst/>
                <a:latin typeface="Inter"/>
              </a:rPr>
              <a:t>ActAdd</a:t>
            </a:r>
            <a:r>
              <a:rPr lang="en-US" altLang="zh-CN" b="0" i="0" dirty="0">
                <a:effectLst/>
                <a:latin typeface="Inter"/>
              </a:rPr>
              <a:t> - OPT </a:t>
            </a:r>
            <a:r>
              <a:rPr lang="zh-CN" altLang="en-US" b="0" i="0" dirty="0">
                <a:effectLst/>
                <a:latin typeface="Inter"/>
              </a:rPr>
              <a:t>的毒性比第二好的 </a:t>
            </a:r>
            <a:r>
              <a:rPr lang="en-US" altLang="zh-CN" b="0" i="0" dirty="0">
                <a:effectLst/>
                <a:latin typeface="Inter"/>
              </a:rPr>
              <a:t>PREADD - D - OPT </a:t>
            </a:r>
            <a:r>
              <a:rPr lang="zh-CN" altLang="en-US" b="0" i="0" dirty="0">
                <a:effectLst/>
                <a:latin typeface="Inter"/>
              </a:rPr>
              <a:t>低 </a:t>
            </a:r>
            <a:r>
              <a:rPr lang="en-US" altLang="zh-CN" b="0" i="0" dirty="0">
                <a:effectLst/>
                <a:latin typeface="Inter"/>
              </a:rPr>
              <a:t>8%</a:t>
            </a:r>
            <a:r>
              <a:rPr lang="zh-CN" altLang="en-US" b="0" i="0" dirty="0">
                <a:effectLst/>
                <a:latin typeface="Inter"/>
              </a:rPr>
              <a:t>，</a:t>
            </a:r>
            <a:r>
              <a:rPr lang="en-US" altLang="zh-CN" b="0" i="0" dirty="0" err="1">
                <a:effectLst/>
                <a:latin typeface="Inter"/>
              </a:rPr>
              <a:t>ActAdd</a:t>
            </a:r>
            <a:r>
              <a:rPr lang="en-US" altLang="zh-CN" b="0" i="0" dirty="0">
                <a:effectLst/>
                <a:latin typeface="Inter"/>
              </a:rPr>
              <a:t> - </a:t>
            </a:r>
            <a:r>
              <a:rPr lang="en-US" altLang="zh-CN" b="0" i="0" dirty="0" err="1">
                <a:effectLst/>
                <a:latin typeface="Inter"/>
              </a:rPr>
              <a:t>LLaMA</a:t>
            </a:r>
            <a:r>
              <a:rPr lang="en-US" altLang="zh-CN" b="0" i="0" dirty="0">
                <a:effectLst/>
                <a:latin typeface="Inter"/>
              </a:rPr>
              <a:t> - 3 </a:t>
            </a:r>
            <a:r>
              <a:rPr lang="zh-CN" altLang="en-US" b="0" i="0" dirty="0">
                <a:effectLst/>
                <a:latin typeface="Inter"/>
              </a:rPr>
              <a:t>的毒性比未修改的 </a:t>
            </a:r>
            <a:r>
              <a:rPr lang="en-US" altLang="zh-CN" b="0" i="0" dirty="0" err="1">
                <a:effectLst/>
                <a:latin typeface="Inter"/>
              </a:rPr>
              <a:t>LLaMA</a:t>
            </a:r>
            <a:r>
              <a:rPr lang="en-US" altLang="zh-CN" b="0" i="0" dirty="0">
                <a:effectLst/>
                <a:latin typeface="Inter"/>
              </a:rPr>
              <a:t> - 3 </a:t>
            </a:r>
            <a:r>
              <a:rPr lang="zh-CN" altLang="en-US" b="0" i="0" dirty="0">
                <a:effectLst/>
                <a:latin typeface="Inter"/>
              </a:rPr>
              <a:t>降低了 </a:t>
            </a:r>
            <a:r>
              <a:rPr lang="en-US" altLang="zh-CN" b="0" i="0" dirty="0">
                <a:effectLst/>
                <a:latin typeface="Inter"/>
              </a:rPr>
              <a:t>5%</a:t>
            </a:r>
            <a:r>
              <a:rPr lang="zh-CN" altLang="en-US" b="0" i="0" dirty="0">
                <a:effectLst/>
                <a:latin typeface="Inter"/>
              </a:rPr>
              <a:t>，且在流畅性方面仅有非常小的损失。</a:t>
            </a:r>
            <a:endParaRPr lang="en-US" altLang="zh-CN" b="0" i="0" dirty="0">
              <a:effectLst/>
              <a:latin typeface="Inter"/>
            </a:endParaRPr>
          </a:p>
          <a:p>
            <a:endParaRPr lang="en-US" altLang="zh-CN" b="0" i="0" dirty="0">
              <a:effectLst/>
              <a:latin typeface="Inter"/>
            </a:endParaRPr>
          </a:p>
          <a:p>
            <a:r>
              <a:rPr lang="en-US" altLang="zh-CN" b="0" i="0" dirty="0">
                <a:effectLst/>
                <a:latin typeface="Inter"/>
              </a:rPr>
              <a:t>PREADD </a:t>
            </a:r>
            <a:r>
              <a:rPr lang="zh-CN" altLang="en-US" b="0" i="0" dirty="0">
                <a:effectLst/>
                <a:latin typeface="Inter"/>
              </a:rPr>
              <a:t>是一种前缀自适应解码方法，用于控制文本生成。它通过在解码过程中根据前缀信息动态调整生成策略，从而使生成的文本能够更好地符合特定的控制目标，如特定的风格、主题或语义方向。具体来说，它可能会根据前缀中的信息对后续单词的选择概率进行调整，以引导生成朝着期望的方向进行</a:t>
            </a:r>
            <a:endParaRPr lang="en-US" altLang="zh-CN" b="0" i="0" dirty="0">
              <a:effectLst/>
              <a:latin typeface="Inter"/>
            </a:endParaRPr>
          </a:p>
          <a:p>
            <a:endParaRPr lang="en-US" altLang="zh-CN" b="0" i="0" dirty="0">
              <a:effectLst/>
              <a:latin typeface="Inter"/>
            </a:endParaRPr>
          </a:p>
          <a:p>
            <a:r>
              <a:rPr lang="en-US" altLang="zh-CN" b="0" i="0" dirty="0">
                <a:effectLst/>
                <a:latin typeface="Inter"/>
              </a:rPr>
              <a:t>Air - Decoding</a:t>
            </a:r>
            <a:r>
              <a:rPr lang="zh-CN" altLang="en-US" b="0" i="0" dirty="0">
                <a:effectLst/>
                <a:latin typeface="Inter"/>
              </a:rPr>
              <a:t>（</a:t>
            </a:r>
            <a:r>
              <a:rPr lang="en-US" altLang="zh-CN" b="0" i="0" dirty="0">
                <a:effectLst/>
                <a:latin typeface="Inter"/>
              </a:rPr>
              <a:t>Attribute distribution reconstruction for decoding - time controllable text generation</a:t>
            </a:r>
            <a:r>
              <a:rPr lang="zh-CN" altLang="en-US" b="0" i="0" dirty="0">
                <a:effectLst/>
                <a:latin typeface="Inter"/>
              </a:rPr>
              <a:t>）主要聚焦于在解码阶段通过重构属性分布来实现对文本生成的控制。其核心思想是在解码过程中，根据预定义的属性分布目标，对生成文本的属性进行调整，使得生成的文本在特定属性上符合预期。例如，在控制文本的情感属性时，它会尝试在解码过程中调整单词的选择概率，以使得生成文本的情感分布更接近目标情感分布，从而实现对文本情感的控制。</a:t>
            </a:r>
            <a:endParaRPr lang="zh-CN" altLang="en-US" dirty="0"/>
          </a:p>
        </p:txBody>
      </p:sp>
      <p:sp>
        <p:nvSpPr>
          <p:cNvPr id="4" name="灯片编号占位符 3"/>
          <p:cNvSpPr>
            <a:spLocks noGrp="1"/>
          </p:cNvSpPr>
          <p:nvPr>
            <p:ph type="sldNum" sz="quarter" idx="5"/>
          </p:nvPr>
        </p:nvSpPr>
        <p:spPr/>
        <p:txBody>
          <a:bodyPr/>
          <a:lstStyle/>
          <a:p>
            <a:fld id="{C0BB24C0-E6D1-4AD7-8E8C-3B7C140EF613}" type="slidenum">
              <a:rPr lang="zh-CN" altLang="en-US" smtClean="0"/>
              <a:t>9</a:t>
            </a:fld>
            <a:endParaRPr lang="zh-CN" altLang="en-US"/>
          </a:p>
        </p:txBody>
      </p:sp>
    </p:spTree>
    <p:extLst>
      <p:ext uri="{BB962C8B-B14F-4D97-AF65-F5344CB8AC3E}">
        <p14:creationId xmlns:p14="http://schemas.microsoft.com/office/powerpoint/2010/main" val="4157122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Inter"/>
              </a:rPr>
              <a:t>当前主流的大语言模型基于 </a:t>
            </a:r>
            <a:r>
              <a:rPr lang="en-US" altLang="zh-CN" b="0" i="0" dirty="0">
                <a:effectLst/>
                <a:latin typeface="Inter"/>
              </a:rPr>
              <a:t>Transformer </a:t>
            </a:r>
            <a:r>
              <a:rPr lang="zh-CN" altLang="en-US" b="0" i="0" dirty="0">
                <a:effectLst/>
                <a:latin typeface="Inter"/>
              </a:rPr>
              <a:t>架构，许多现有的 </a:t>
            </a:r>
            <a:r>
              <a:rPr lang="en-US" altLang="zh-CN" b="0" i="0" dirty="0">
                <a:effectLst/>
                <a:latin typeface="Inter"/>
              </a:rPr>
              <a:t>PEFT </a:t>
            </a:r>
            <a:r>
              <a:rPr lang="zh-CN" altLang="en-US" b="0" i="0" dirty="0">
                <a:effectLst/>
                <a:latin typeface="Inter"/>
              </a:rPr>
              <a:t>方法通常通过调整多头自注意力和全连接前馈网络这两个子层的参数来实现微调，且预训练语言模型（</a:t>
            </a:r>
            <a:r>
              <a:rPr lang="en-US" altLang="zh-CN" b="0" i="0" dirty="0">
                <a:effectLst/>
                <a:latin typeface="Inter"/>
              </a:rPr>
              <a:t>LLM</a:t>
            </a:r>
            <a:r>
              <a:rPr lang="zh-CN" altLang="en-US" b="0" i="0" dirty="0">
                <a:effectLst/>
                <a:latin typeface="Inter"/>
              </a:rPr>
              <a:t>）的大部分参数保持不变。</a:t>
            </a:r>
            <a:endParaRPr lang="en-US" altLang="zh-CN" b="0" i="0" dirty="0">
              <a:effectLst/>
              <a:latin typeface="Inter"/>
            </a:endParaRPr>
          </a:p>
          <a:p>
            <a:r>
              <a:rPr lang="zh-CN" altLang="en-US" b="0" i="0" dirty="0">
                <a:effectLst/>
                <a:latin typeface="Inter"/>
              </a:rPr>
              <a:t>例如，低秩适应（</a:t>
            </a:r>
            <a:r>
              <a:rPr lang="en-US" altLang="zh-CN" b="0" i="0" dirty="0" err="1">
                <a:effectLst/>
                <a:latin typeface="Inter"/>
              </a:rPr>
              <a:t>LoRA</a:t>
            </a:r>
            <a:r>
              <a:rPr lang="zh-CN" altLang="en-US" b="0" i="0" dirty="0">
                <a:effectLst/>
                <a:latin typeface="Inter"/>
              </a:rPr>
              <a:t>）通过在注意力块的</a:t>
            </a:r>
            <a:r>
              <a:rPr lang="en-US" altLang="zh-CN" b="0" i="0" dirty="0" err="1">
                <a:effectLst/>
                <a:latin typeface="Inter"/>
              </a:rPr>
              <a:t>Wq</a:t>
            </a:r>
            <a:r>
              <a:rPr lang="zh-CN" altLang="en-US" b="0" i="0" dirty="0">
                <a:effectLst/>
                <a:latin typeface="Inter"/>
              </a:rPr>
              <a:t>和</a:t>
            </a:r>
            <a:r>
              <a:rPr lang="en-US" altLang="zh-CN" b="0" i="0" dirty="0">
                <a:effectLst/>
                <a:latin typeface="Inter"/>
              </a:rPr>
              <a:t>Wv</a:t>
            </a:r>
            <a:r>
              <a:rPr lang="zh-CN" altLang="en-US" b="0" i="0" dirty="0">
                <a:effectLst/>
                <a:latin typeface="Inter"/>
              </a:rPr>
              <a:t>矩阵并行连接可学习的瓶颈形模块，并以低秩方式对权重变化进行建模；适配器（</a:t>
            </a:r>
            <a:r>
              <a:rPr lang="en-US" altLang="zh-CN" b="0" i="0" dirty="0">
                <a:effectLst/>
                <a:latin typeface="Inter"/>
              </a:rPr>
              <a:t>Adapter</a:t>
            </a:r>
            <a:r>
              <a:rPr lang="zh-CN" altLang="en-US" b="0" i="0" dirty="0">
                <a:effectLst/>
                <a:latin typeface="Inter"/>
              </a:rPr>
              <a:t>）则在 </a:t>
            </a:r>
            <a:r>
              <a:rPr lang="en-US" altLang="zh-CN" b="0" i="0" dirty="0">
                <a:effectLst/>
                <a:latin typeface="Inter"/>
              </a:rPr>
              <a:t>Transformer </a:t>
            </a:r>
            <a:r>
              <a:rPr lang="zh-CN" altLang="en-US" b="0" i="0" dirty="0">
                <a:effectLst/>
                <a:latin typeface="Inter"/>
              </a:rPr>
              <a:t>架构的两个子层之间插入可学习模块，在不同变体中其插入位置有所不同。然而，这些方法在选择超参数（如 </a:t>
            </a:r>
            <a:r>
              <a:rPr lang="en-US" altLang="zh-CN" b="0" i="0" dirty="0" err="1">
                <a:effectLst/>
                <a:latin typeface="Inter"/>
              </a:rPr>
              <a:t>LoRA</a:t>
            </a:r>
            <a:r>
              <a:rPr lang="en-US" altLang="zh-CN" b="0" i="0" dirty="0">
                <a:effectLst/>
                <a:latin typeface="Inter"/>
              </a:rPr>
              <a:t> </a:t>
            </a:r>
            <a:r>
              <a:rPr lang="zh-CN" altLang="en-US" b="0" i="0" dirty="0">
                <a:effectLst/>
                <a:latin typeface="Inter"/>
              </a:rPr>
              <a:t>和 </a:t>
            </a:r>
            <a:r>
              <a:rPr lang="en-US" altLang="zh-CN" b="0" i="0" dirty="0">
                <a:effectLst/>
                <a:latin typeface="Inter"/>
              </a:rPr>
              <a:t>Adapter </a:t>
            </a:r>
            <a:r>
              <a:rPr lang="zh-CN" altLang="en-US" b="0" i="0" dirty="0">
                <a:effectLst/>
                <a:latin typeface="Inter"/>
              </a:rPr>
              <a:t>的秩）时面临挑战，并且它们仍然需要大量的可训练参数</a:t>
            </a:r>
            <a:r>
              <a:rPr lang="en-US" altLang="zh-CN" b="0" i="0" dirty="0">
                <a:effectLst/>
                <a:latin typeface="Inter"/>
              </a:rPr>
              <a:t>123</a:t>
            </a:r>
            <a:r>
              <a:rPr lang="zh-CN" altLang="en-US" b="0" i="0" dirty="0">
                <a:effectLst/>
                <a:latin typeface="Inter"/>
              </a:rPr>
              <a:t>。</a:t>
            </a:r>
            <a:endParaRPr lang="zh-CN" altLang="en-US" dirty="0"/>
          </a:p>
        </p:txBody>
      </p:sp>
      <p:sp>
        <p:nvSpPr>
          <p:cNvPr id="4" name="灯片编号占位符 3"/>
          <p:cNvSpPr>
            <a:spLocks noGrp="1"/>
          </p:cNvSpPr>
          <p:nvPr>
            <p:ph type="sldNum" sz="quarter" idx="5"/>
          </p:nvPr>
        </p:nvSpPr>
        <p:spPr/>
        <p:txBody>
          <a:bodyPr/>
          <a:lstStyle/>
          <a:p>
            <a:fld id="{C0BB24C0-E6D1-4AD7-8E8C-3B7C140EF613}" type="slidenum">
              <a:rPr lang="zh-CN" altLang="en-US" smtClean="0"/>
              <a:t>11</a:t>
            </a:fld>
            <a:endParaRPr lang="zh-CN" altLang="en-US"/>
          </a:p>
        </p:txBody>
      </p:sp>
    </p:spTree>
    <p:extLst>
      <p:ext uri="{BB962C8B-B14F-4D97-AF65-F5344CB8AC3E}">
        <p14:creationId xmlns:p14="http://schemas.microsoft.com/office/powerpoint/2010/main" val="1491956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Inter"/>
              </a:rPr>
              <a:t>在模型初始化时，缩放向量被初始化为单位向量（即所有元素设置为），偏置向量被初始化为零向量。这样的初始化方式确保了在初始阶段，引入的 “编辑向量” 不会改变神经网络模型的隐藏表示，为后续的微调训练提供了一个相对稳定的起始点。</a:t>
            </a:r>
            <a:endParaRPr lang="zh-CN" altLang="en-US" dirty="0"/>
          </a:p>
        </p:txBody>
      </p:sp>
      <p:sp>
        <p:nvSpPr>
          <p:cNvPr id="4" name="灯片编号占位符 3"/>
          <p:cNvSpPr>
            <a:spLocks noGrp="1"/>
          </p:cNvSpPr>
          <p:nvPr>
            <p:ph type="sldNum" sz="quarter" idx="5"/>
          </p:nvPr>
        </p:nvSpPr>
        <p:spPr/>
        <p:txBody>
          <a:bodyPr/>
          <a:lstStyle/>
          <a:p>
            <a:fld id="{C0BB24C0-E6D1-4AD7-8E8C-3B7C140EF613}" type="slidenum">
              <a:rPr lang="zh-CN" altLang="en-US" smtClean="0"/>
              <a:t>12</a:t>
            </a:fld>
            <a:endParaRPr lang="zh-CN" altLang="en-US"/>
          </a:p>
        </p:txBody>
      </p:sp>
    </p:spTree>
    <p:extLst>
      <p:ext uri="{BB962C8B-B14F-4D97-AF65-F5344CB8AC3E}">
        <p14:creationId xmlns:p14="http://schemas.microsoft.com/office/powerpoint/2010/main" val="4091036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effectLst/>
                <a:latin typeface="Inter"/>
              </a:rPr>
              <a:t>IA3</a:t>
            </a:r>
            <a:r>
              <a:rPr lang="zh-CN" altLang="en-US" b="0" i="0" dirty="0">
                <a:effectLst/>
                <a:latin typeface="Inter"/>
              </a:rPr>
              <a:t>：通过缩放操作来修改多头注意力的键和值向量以及前馈网络（</a:t>
            </a:r>
            <a:r>
              <a:rPr lang="en-US" altLang="zh-CN" b="0" i="0" dirty="0">
                <a:effectLst/>
                <a:latin typeface="Inter"/>
              </a:rPr>
              <a:t>FFNs</a:t>
            </a:r>
            <a:r>
              <a:rPr lang="zh-CN" altLang="en-US" b="0" i="0" dirty="0">
                <a:effectLst/>
                <a:latin typeface="Inter"/>
              </a:rPr>
              <a:t>）生成的向量</a:t>
            </a:r>
            <a:endParaRPr lang="zh-CN" altLang="en-US" dirty="0"/>
          </a:p>
        </p:txBody>
      </p:sp>
      <p:sp>
        <p:nvSpPr>
          <p:cNvPr id="4" name="灯片编号占位符 3"/>
          <p:cNvSpPr>
            <a:spLocks noGrp="1"/>
          </p:cNvSpPr>
          <p:nvPr>
            <p:ph type="sldNum" sz="quarter" idx="5"/>
          </p:nvPr>
        </p:nvSpPr>
        <p:spPr/>
        <p:txBody>
          <a:bodyPr/>
          <a:lstStyle/>
          <a:p>
            <a:fld id="{C0BB24C0-E6D1-4AD7-8E8C-3B7C140EF613}" type="slidenum">
              <a:rPr lang="zh-CN" altLang="en-US" smtClean="0"/>
              <a:t>13</a:t>
            </a:fld>
            <a:endParaRPr lang="zh-CN" altLang="en-US"/>
          </a:p>
        </p:txBody>
      </p:sp>
    </p:spTree>
    <p:extLst>
      <p:ext uri="{BB962C8B-B14F-4D97-AF65-F5344CB8AC3E}">
        <p14:creationId xmlns:p14="http://schemas.microsoft.com/office/powerpoint/2010/main" val="3501228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057FE2-4680-7726-E67E-E7564F4B26B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7414DFE-2C05-B2D4-A92B-86D3B7C3F4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E35B639-B3D8-69C0-F663-096BE91B5566}"/>
              </a:ext>
            </a:extLst>
          </p:cNvPr>
          <p:cNvSpPr>
            <a:spLocks noGrp="1"/>
          </p:cNvSpPr>
          <p:nvPr>
            <p:ph type="dt" sz="half" idx="10"/>
          </p:nvPr>
        </p:nvSpPr>
        <p:spPr/>
        <p:txBody>
          <a:bodyPr/>
          <a:lstStyle/>
          <a:p>
            <a:fld id="{11CF430B-50F4-4747-8A05-A8DA29D57913}" type="datetimeFigureOut">
              <a:rPr lang="zh-CN" altLang="en-US" smtClean="0"/>
              <a:t>2024/11/15</a:t>
            </a:fld>
            <a:endParaRPr lang="zh-CN" altLang="en-US"/>
          </a:p>
        </p:txBody>
      </p:sp>
      <p:sp>
        <p:nvSpPr>
          <p:cNvPr id="5" name="页脚占位符 4">
            <a:extLst>
              <a:ext uri="{FF2B5EF4-FFF2-40B4-BE49-F238E27FC236}">
                <a16:creationId xmlns:a16="http://schemas.microsoft.com/office/drawing/2014/main" id="{9B84A684-317C-FBB1-E441-1709F651E69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EDEE5BC-3D0C-E45A-EB4E-412DF02B86CA}"/>
              </a:ext>
            </a:extLst>
          </p:cNvPr>
          <p:cNvSpPr>
            <a:spLocks noGrp="1"/>
          </p:cNvSpPr>
          <p:nvPr>
            <p:ph type="sldNum" sz="quarter" idx="12"/>
          </p:nvPr>
        </p:nvSpPr>
        <p:spPr/>
        <p:txBody>
          <a:bodyPr/>
          <a:lstStyle/>
          <a:p>
            <a:fld id="{080FEA86-0DF2-4D7A-8AA1-9E8E14D8A120}" type="slidenum">
              <a:rPr lang="zh-CN" altLang="en-US" smtClean="0"/>
              <a:t>‹#›</a:t>
            </a:fld>
            <a:endParaRPr lang="zh-CN" altLang="en-US"/>
          </a:p>
        </p:txBody>
      </p:sp>
    </p:spTree>
    <p:extLst>
      <p:ext uri="{BB962C8B-B14F-4D97-AF65-F5344CB8AC3E}">
        <p14:creationId xmlns:p14="http://schemas.microsoft.com/office/powerpoint/2010/main" val="3513224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EDC341-E0D0-3666-1EFD-322EC34E7E6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40C5B29-00F0-36D5-09EF-0D5B7C8C620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43F867-181D-3DC7-E55C-8CC1EDBEAE8A}"/>
              </a:ext>
            </a:extLst>
          </p:cNvPr>
          <p:cNvSpPr>
            <a:spLocks noGrp="1"/>
          </p:cNvSpPr>
          <p:nvPr>
            <p:ph type="dt" sz="half" idx="10"/>
          </p:nvPr>
        </p:nvSpPr>
        <p:spPr/>
        <p:txBody>
          <a:bodyPr/>
          <a:lstStyle/>
          <a:p>
            <a:fld id="{11CF430B-50F4-4747-8A05-A8DA29D57913}" type="datetimeFigureOut">
              <a:rPr lang="zh-CN" altLang="en-US" smtClean="0"/>
              <a:t>2024/11/15</a:t>
            </a:fld>
            <a:endParaRPr lang="zh-CN" altLang="en-US"/>
          </a:p>
        </p:txBody>
      </p:sp>
      <p:sp>
        <p:nvSpPr>
          <p:cNvPr id="5" name="页脚占位符 4">
            <a:extLst>
              <a:ext uri="{FF2B5EF4-FFF2-40B4-BE49-F238E27FC236}">
                <a16:creationId xmlns:a16="http://schemas.microsoft.com/office/drawing/2014/main" id="{7372D9C3-FF5B-3CD8-8006-9A91884971E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66F1A58-1741-EA06-F356-553B8FA20AA8}"/>
              </a:ext>
            </a:extLst>
          </p:cNvPr>
          <p:cNvSpPr>
            <a:spLocks noGrp="1"/>
          </p:cNvSpPr>
          <p:nvPr>
            <p:ph type="sldNum" sz="quarter" idx="12"/>
          </p:nvPr>
        </p:nvSpPr>
        <p:spPr/>
        <p:txBody>
          <a:bodyPr/>
          <a:lstStyle/>
          <a:p>
            <a:fld id="{080FEA86-0DF2-4D7A-8AA1-9E8E14D8A120}" type="slidenum">
              <a:rPr lang="zh-CN" altLang="en-US" smtClean="0"/>
              <a:t>‹#›</a:t>
            </a:fld>
            <a:endParaRPr lang="zh-CN" altLang="en-US"/>
          </a:p>
        </p:txBody>
      </p:sp>
    </p:spTree>
    <p:extLst>
      <p:ext uri="{BB962C8B-B14F-4D97-AF65-F5344CB8AC3E}">
        <p14:creationId xmlns:p14="http://schemas.microsoft.com/office/powerpoint/2010/main" val="2740084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085F35A-068A-0949-121B-29EAB8334EE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1284873-772B-1E26-5F9C-5031AFE9E4E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ACD63F-1E37-16C4-23C1-3ABE9F0AEFC7}"/>
              </a:ext>
            </a:extLst>
          </p:cNvPr>
          <p:cNvSpPr>
            <a:spLocks noGrp="1"/>
          </p:cNvSpPr>
          <p:nvPr>
            <p:ph type="dt" sz="half" idx="10"/>
          </p:nvPr>
        </p:nvSpPr>
        <p:spPr/>
        <p:txBody>
          <a:bodyPr/>
          <a:lstStyle/>
          <a:p>
            <a:fld id="{11CF430B-50F4-4747-8A05-A8DA29D57913}" type="datetimeFigureOut">
              <a:rPr lang="zh-CN" altLang="en-US" smtClean="0"/>
              <a:t>2024/11/15</a:t>
            </a:fld>
            <a:endParaRPr lang="zh-CN" altLang="en-US"/>
          </a:p>
        </p:txBody>
      </p:sp>
      <p:sp>
        <p:nvSpPr>
          <p:cNvPr id="5" name="页脚占位符 4">
            <a:extLst>
              <a:ext uri="{FF2B5EF4-FFF2-40B4-BE49-F238E27FC236}">
                <a16:creationId xmlns:a16="http://schemas.microsoft.com/office/drawing/2014/main" id="{5C66F5D6-4B81-9A8F-0F99-4F3D4509D4F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0DFCFB4-DBC3-0816-E541-CED6AF286479}"/>
              </a:ext>
            </a:extLst>
          </p:cNvPr>
          <p:cNvSpPr>
            <a:spLocks noGrp="1"/>
          </p:cNvSpPr>
          <p:nvPr>
            <p:ph type="sldNum" sz="quarter" idx="12"/>
          </p:nvPr>
        </p:nvSpPr>
        <p:spPr/>
        <p:txBody>
          <a:bodyPr/>
          <a:lstStyle/>
          <a:p>
            <a:fld id="{080FEA86-0DF2-4D7A-8AA1-9E8E14D8A120}" type="slidenum">
              <a:rPr lang="zh-CN" altLang="en-US" smtClean="0"/>
              <a:t>‹#›</a:t>
            </a:fld>
            <a:endParaRPr lang="zh-CN" altLang="en-US"/>
          </a:p>
        </p:txBody>
      </p:sp>
    </p:spTree>
    <p:extLst>
      <p:ext uri="{BB962C8B-B14F-4D97-AF65-F5344CB8AC3E}">
        <p14:creationId xmlns:p14="http://schemas.microsoft.com/office/powerpoint/2010/main" val="2949296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2ACA43-1DD7-937B-CD13-F7CC0111961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503B4F5-9730-D916-1D8E-0589F728B2D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7877E2F-7CBD-E43E-11D2-883ED91DB616}"/>
              </a:ext>
            </a:extLst>
          </p:cNvPr>
          <p:cNvSpPr>
            <a:spLocks noGrp="1"/>
          </p:cNvSpPr>
          <p:nvPr>
            <p:ph type="dt" sz="half" idx="10"/>
          </p:nvPr>
        </p:nvSpPr>
        <p:spPr/>
        <p:txBody>
          <a:bodyPr/>
          <a:lstStyle/>
          <a:p>
            <a:fld id="{11CF430B-50F4-4747-8A05-A8DA29D57913}" type="datetimeFigureOut">
              <a:rPr lang="zh-CN" altLang="en-US" smtClean="0"/>
              <a:t>2024/11/15</a:t>
            </a:fld>
            <a:endParaRPr lang="zh-CN" altLang="en-US"/>
          </a:p>
        </p:txBody>
      </p:sp>
      <p:sp>
        <p:nvSpPr>
          <p:cNvPr id="5" name="页脚占位符 4">
            <a:extLst>
              <a:ext uri="{FF2B5EF4-FFF2-40B4-BE49-F238E27FC236}">
                <a16:creationId xmlns:a16="http://schemas.microsoft.com/office/drawing/2014/main" id="{D1D6AD40-9C8D-6F9D-0A4A-CC0F7FF8A32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70BACC3-838F-67EC-0EAB-1A969BFEE066}"/>
              </a:ext>
            </a:extLst>
          </p:cNvPr>
          <p:cNvSpPr>
            <a:spLocks noGrp="1"/>
          </p:cNvSpPr>
          <p:nvPr>
            <p:ph type="sldNum" sz="quarter" idx="12"/>
          </p:nvPr>
        </p:nvSpPr>
        <p:spPr/>
        <p:txBody>
          <a:bodyPr/>
          <a:lstStyle/>
          <a:p>
            <a:fld id="{080FEA86-0DF2-4D7A-8AA1-9E8E14D8A120}" type="slidenum">
              <a:rPr lang="zh-CN" altLang="en-US" smtClean="0"/>
              <a:t>‹#›</a:t>
            </a:fld>
            <a:endParaRPr lang="zh-CN" altLang="en-US"/>
          </a:p>
        </p:txBody>
      </p:sp>
    </p:spTree>
    <p:extLst>
      <p:ext uri="{BB962C8B-B14F-4D97-AF65-F5344CB8AC3E}">
        <p14:creationId xmlns:p14="http://schemas.microsoft.com/office/powerpoint/2010/main" val="1134555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417C32-867F-3C25-75BC-B13C96B6A69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385553B-B87E-DF46-DEB3-FDF6D53546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8DDCF75-D7F3-84F2-5AD5-85D26F35121A}"/>
              </a:ext>
            </a:extLst>
          </p:cNvPr>
          <p:cNvSpPr>
            <a:spLocks noGrp="1"/>
          </p:cNvSpPr>
          <p:nvPr>
            <p:ph type="dt" sz="half" idx="10"/>
          </p:nvPr>
        </p:nvSpPr>
        <p:spPr/>
        <p:txBody>
          <a:bodyPr/>
          <a:lstStyle/>
          <a:p>
            <a:fld id="{11CF430B-50F4-4747-8A05-A8DA29D57913}" type="datetimeFigureOut">
              <a:rPr lang="zh-CN" altLang="en-US" smtClean="0"/>
              <a:t>2024/11/15</a:t>
            </a:fld>
            <a:endParaRPr lang="zh-CN" altLang="en-US"/>
          </a:p>
        </p:txBody>
      </p:sp>
      <p:sp>
        <p:nvSpPr>
          <p:cNvPr id="5" name="页脚占位符 4">
            <a:extLst>
              <a:ext uri="{FF2B5EF4-FFF2-40B4-BE49-F238E27FC236}">
                <a16:creationId xmlns:a16="http://schemas.microsoft.com/office/drawing/2014/main" id="{6CA39FF7-CFB1-DBEF-8ACA-AAB70E5EA53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E6055AF-5804-7ED7-9FCA-D36AB8748873}"/>
              </a:ext>
            </a:extLst>
          </p:cNvPr>
          <p:cNvSpPr>
            <a:spLocks noGrp="1"/>
          </p:cNvSpPr>
          <p:nvPr>
            <p:ph type="sldNum" sz="quarter" idx="12"/>
          </p:nvPr>
        </p:nvSpPr>
        <p:spPr/>
        <p:txBody>
          <a:bodyPr/>
          <a:lstStyle/>
          <a:p>
            <a:fld id="{080FEA86-0DF2-4D7A-8AA1-9E8E14D8A120}" type="slidenum">
              <a:rPr lang="zh-CN" altLang="en-US" smtClean="0"/>
              <a:t>‹#›</a:t>
            </a:fld>
            <a:endParaRPr lang="zh-CN" altLang="en-US"/>
          </a:p>
        </p:txBody>
      </p:sp>
    </p:spTree>
    <p:extLst>
      <p:ext uri="{BB962C8B-B14F-4D97-AF65-F5344CB8AC3E}">
        <p14:creationId xmlns:p14="http://schemas.microsoft.com/office/powerpoint/2010/main" val="1249742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84EEFC-E708-0251-5DCC-CA69ED8B5FD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ED493C-52A3-33A6-0EDA-098A3B4BF41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CE7CEA-CD05-D20F-4870-75C69F5B672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A1B270F-D01A-622D-3B01-E95FD67C69A8}"/>
              </a:ext>
            </a:extLst>
          </p:cNvPr>
          <p:cNvSpPr>
            <a:spLocks noGrp="1"/>
          </p:cNvSpPr>
          <p:nvPr>
            <p:ph type="dt" sz="half" idx="10"/>
          </p:nvPr>
        </p:nvSpPr>
        <p:spPr/>
        <p:txBody>
          <a:bodyPr/>
          <a:lstStyle/>
          <a:p>
            <a:fld id="{11CF430B-50F4-4747-8A05-A8DA29D57913}" type="datetimeFigureOut">
              <a:rPr lang="zh-CN" altLang="en-US" smtClean="0"/>
              <a:t>2024/11/15</a:t>
            </a:fld>
            <a:endParaRPr lang="zh-CN" altLang="en-US"/>
          </a:p>
        </p:txBody>
      </p:sp>
      <p:sp>
        <p:nvSpPr>
          <p:cNvPr id="6" name="页脚占位符 5">
            <a:extLst>
              <a:ext uri="{FF2B5EF4-FFF2-40B4-BE49-F238E27FC236}">
                <a16:creationId xmlns:a16="http://schemas.microsoft.com/office/drawing/2014/main" id="{CB96BF42-7BDC-D9E8-6E44-1A3E82BD5EB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B3E21AB-85C3-A634-3E35-EAF8E38EF866}"/>
              </a:ext>
            </a:extLst>
          </p:cNvPr>
          <p:cNvSpPr>
            <a:spLocks noGrp="1"/>
          </p:cNvSpPr>
          <p:nvPr>
            <p:ph type="sldNum" sz="quarter" idx="12"/>
          </p:nvPr>
        </p:nvSpPr>
        <p:spPr/>
        <p:txBody>
          <a:bodyPr/>
          <a:lstStyle/>
          <a:p>
            <a:fld id="{080FEA86-0DF2-4D7A-8AA1-9E8E14D8A120}" type="slidenum">
              <a:rPr lang="zh-CN" altLang="en-US" smtClean="0"/>
              <a:t>‹#›</a:t>
            </a:fld>
            <a:endParaRPr lang="zh-CN" altLang="en-US"/>
          </a:p>
        </p:txBody>
      </p:sp>
    </p:spTree>
    <p:extLst>
      <p:ext uri="{BB962C8B-B14F-4D97-AF65-F5344CB8AC3E}">
        <p14:creationId xmlns:p14="http://schemas.microsoft.com/office/powerpoint/2010/main" val="4179160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25F055-486D-5D4B-0A7E-FF5CBC4FBB6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5FAEB29-B771-DEBF-72D4-13F8C89566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76CED70-675A-F5F2-C7A1-88641C47192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009BC7F-AD7A-F3D9-BB66-99CF0930D1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988B69E-43DC-8159-B708-34CA38C5454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FF252E9-6394-B9D5-EEC3-D6BB444C76AE}"/>
              </a:ext>
            </a:extLst>
          </p:cNvPr>
          <p:cNvSpPr>
            <a:spLocks noGrp="1"/>
          </p:cNvSpPr>
          <p:nvPr>
            <p:ph type="dt" sz="half" idx="10"/>
          </p:nvPr>
        </p:nvSpPr>
        <p:spPr/>
        <p:txBody>
          <a:bodyPr/>
          <a:lstStyle/>
          <a:p>
            <a:fld id="{11CF430B-50F4-4747-8A05-A8DA29D57913}" type="datetimeFigureOut">
              <a:rPr lang="zh-CN" altLang="en-US" smtClean="0"/>
              <a:t>2024/11/15</a:t>
            </a:fld>
            <a:endParaRPr lang="zh-CN" altLang="en-US"/>
          </a:p>
        </p:txBody>
      </p:sp>
      <p:sp>
        <p:nvSpPr>
          <p:cNvPr id="8" name="页脚占位符 7">
            <a:extLst>
              <a:ext uri="{FF2B5EF4-FFF2-40B4-BE49-F238E27FC236}">
                <a16:creationId xmlns:a16="http://schemas.microsoft.com/office/drawing/2014/main" id="{31D9164B-435A-648A-C5F0-FA67B52DE24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D9FF655-2D73-0523-C69E-41FDCB5A6DA6}"/>
              </a:ext>
            </a:extLst>
          </p:cNvPr>
          <p:cNvSpPr>
            <a:spLocks noGrp="1"/>
          </p:cNvSpPr>
          <p:nvPr>
            <p:ph type="sldNum" sz="quarter" idx="12"/>
          </p:nvPr>
        </p:nvSpPr>
        <p:spPr/>
        <p:txBody>
          <a:bodyPr/>
          <a:lstStyle/>
          <a:p>
            <a:fld id="{080FEA86-0DF2-4D7A-8AA1-9E8E14D8A120}" type="slidenum">
              <a:rPr lang="zh-CN" altLang="en-US" smtClean="0"/>
              <a:t>‹#›</a:t>
            </a:fld>
            <a:endParaRPr lang="zh-CN" altLang="en-US"/>
          </a:p>
        </p:txBody>
      </p:sp>
    </p:spTree>
    <p:extLst>
      <p:ext uri="{BB962C8B-B14F-4D97-AF65-F5344CB8AC3E}">
        <p14:creationId xmlns:p14="http://schemas.microsoft.com/office/powerpoint/2010/main" val="171943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C780AE-1DEB-B19E-D1B7-0D81B36B8DB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23BD558-75FB-9D79-5352-8BE15424BDEE}"/>
              </a:ext>
            </a:extLst>
          </p:cNvPr>
          <p:cNvSpPr>
            <a:spLocks noGrp="1"/>
          </p:cNvSpPr>
          <p:nvPr>
            <p:ph type="dt" sz="half" idx="10"/>
          </p:nvPr>
        </p:nvSpPr>
        <p:spPr/>
        <p:txBody>
          <a:bodyPr/>
          <a:lstStyle/>
          <a:p>
            <a:fld id="{11CF430B-50F4-4747-8A05-A8DA29D57913}" type="datetimeFigureOut">
              <a:rPr lang="zh-CN" altLang="en-US" smtClean="0"/>
              <a:t>2024/11/15</a:t>
            </a:fld>
            <a:endParaRPr lang="zh-CN" altLang="en-US"/>
          </a:p>
        </p:txBody>
      </p:sp>
      <p:sp>
        <p:nvSpPr>
          <p:cNvPr id="4" name="页脚占位符 3">
            <a:extLst>
              <a:ext uri="{FF2B5EF4-FFF2-40B4-BE49-F238E27FC236}">
                <a16:creationId xmlns:a16="http://schemas.microsoft.com/office/drawing/2014/main" id="{CA8965F0-CA86-B58C-1339-5E4E0C194A6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AC7A60A-274C-6A10-F732-BACCF022AB86}"/>
              </a:ext>
            </a:extLst>
          </p:cNvPr>
          <p:cNvSpPr>
            <a:spLocks noGrp="1"/>
          </p:cNvSpPr>
          <p:nvPr>
            <p:ph type="sldNum" sz="quarter" idx="12"/>
          </p:nvPr>
        </p:nvSpPr>
        <p:spPr/>
        <p:txBody>
          <a:bodyPr/>
          <a:lstStyle/>
          <a:p>
            <a:fld id="{080FEA86-0DF2-4D7A-8AA1-9E8E14D8A120}" type="slidenum">
              <a:rPr lang="zh-CN" altLang="en-US" smtClean="0"/>
              <a:t>‹#›</a:t>
            </a:fld>
            <a:endParaRPr lang="zh-CN" altLang="en-US"/>
          </a:p>
        </p:txBody>
      </p:sp>
    </p:spTree>
    <p:extLst>
      <p:ext uri="{BB962C8B-B14F-4D97-AF65-F5344CB8AC3E}">
        <p14:creationId xmlns:p14="http://schemas.microsoft.com/office/powerpoint/2010/main" val="2769656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8B407A7-B06C-1300-7961-B4122C09A5AA}"/>
              </a:ext>
            </a:extLst>
          </p:cNvPr>
          <p:cNvSpPr>
            <a:spLocks noGrp="1"/>
          </p:cNvSpPr>
          <p:nvPr>
            <p:ph type="dt" sz="half" idx="10"/>
          </p:nvPr>
        </p:nvSpPr>
        <p:spPr/>
        <p:txBody>
          <a:bodyPr/>
          <a:lstStyle/>
          <a:p>
            <a:fld id="{11CF430B-50F4-4747-8A05-A8DA29D57913}" type="datetimeFigureOut">
              <a:rPr lang="zh-CN" altLang="en-US" smtClean="0"/>
              <a:t>2024/11/15</a:t>
            </a:fld>
            <a:endParaRPr lang="zh-CN" altLang="en-US"/>
          </a:p>
        </p:txBody>
      </p:sp>
      <p:sp>
        <p:nvSpPr>
          <p:cNvPr id="3" name="页脚占位符 2">
            <a:extLst>
              <a:ext uri="{FF2B5EF4-FFF2-40B4-BE49-F238E27FC236}">
                <a16:creationId xmlns:a16="http://schemas.microsoft.com/office/drawing/2014/main" id="{811C648E-1A8D-008B-4013-4FECFEB2885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52A0698-5082-6806-D18B-58317F94878D}"/>
              </a:ext>
            </a:extLst>
          </p:cNvPr>
          <p:cNvSpPr>
            <a:spLocks noGrp="1"/>
          </p:cNvSpPr>
          <p:nvPr>
            <p:ph type="sldNum" sz="quarter" idx="12"/>
          </p:nvPr>
        </p:nvSpPr>
        <p:spPr/>
        <p:txBody>
          <a:bodyPr/>
          <a:lstStyle/>
          <a:p>
            <a:fld id="{080FEA86-0DF2-4D7A-8AA1-9E8E14D8A120}" type="slidenum">
              <a:rPr lang="zh-CN" altLang="en-US" smtClean="0"/>
              <a:t>‹#›</a:t>
            </a:fld>
            <a:endParaRPr lang="zh-CN" altLang="en-US"/>
          </a:p>
        </p:txBody>
      </p:sp>
    </p:spTree>
    <p:extLst>
      <p:ext uri="{BB962C8B-B14F-4D97-AF65-F5344CB8AC3E}">
        <p14:creationId xmlns:p14="http://schemas.microsoft.com/office/powerpoint/2010/main" val="2009194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027524-3F53-01FE-800B-713D8BDDBDC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07E5937-52EC-2302-925C-3511F874BF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6D25F37-C721-65E2-5964-1F7F71E81C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72F1B6A-DB46-0CE9-D260-426E999668E9}"/>
              </a:ext>
            </a:extLst>
          </p:cNvPr>
          <p:cNvSpPr>
            <a:spLocks noGrp="1"/>
          </p:cNvSpPr>
          <p:nvPr>
            <p:ph type="dt" sz="half" idx="10"/>
          </p:nvPr>
        </p:nvSpPr>
        <p:spPr/>
        <p:txBody>
          <a:bodyPr/>
          <a:lstStyle/>
          <a:p>
            <a:fld id="{11CF430B-50F4-4747-8A05-A8DA29D57913}" type="datetimeFigureOut">
              <a:rPr lang="zh-CN" altLang="en-US" smtClean="0"/>
              <a:t>2024/11/15</a:t>
            </a:fld>
            <a:endParaRPr lang="zh-CN" altLang="en-US"/>
          </a:p>
        </p:txBody>
      </p:sp>
      <p:sp>
        <p:nvSpPr>
          <p:cNvPr id="6" name="页脚占位符 5">
            <a:extLst>
              <a:ext uri="{FF2B5EF4-FFF2-40B4-BE49-F238E27FC236}">
                <a16:creationId xmlns:a16="http://schemas.microsoft.com/office/drawing/2014/main" id="{C0B8E747-CDC4-9944-DE2C-041A76F1A56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109B602-2FB8-64B0-C0E9-637310959983}"/>
              </a:ext>
            </a:extLst>
          </p:cNvPr>
          <p:cNvSpPr>
            <a:spLocks noGrp="1"/>
          </p:cNvSpPr>
          <p:nvPr>
            <p:ph type="sldNum" sz="quarter" idx="12"/>
          </p:nvPr>
        </p:nvSpPr>
        <p:spPr/>
        <p:txBody>
          <a:bodyPr/>
          <a:lstStyle/>
          <a:p>
            <a:fld id="{080FEA86-0DF2-4D7A-8AA1-9E8E14D8A120}" type="slidenum">
              <a:rPr lang="zh-CN" altLang="en-US" smtClean="0"/>
              <a:t>‹#›</a:t>
            </a:fld>
            <a:endParaRPr lang="zh-CN" altLang="en-US"/>
          </a:p>
        </p:txBody>
      </p:sp>
    </p:spTree>
    <p:extLst>
      <p:ext uri="{BB962C8B-B14F-4D97-AF65-F5344CB8AC3E}">
        <p14:creationId xmlns:p14="http://schemas.microsoft.com/office/powerpoint/2010/main" val="3267552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96A4A-529D-DE44-9B72-5221018F42E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D717ACD-DCE5-5581-3810-0F6DDFA1C9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3F23E4E-8FC7-DC0A-26C0-8350C9A6A1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D299944-03FE-E224-5E0F-C79A288D83F4}"/>
              </a:ext>
            </a:extLst>
          </p:cNvPr>
          <p:cNvSpPr>
            <a:spLocks noGrp="1"/>
          </p:cNvSpPr>
          <p:nvPr>
            <p:ph type="dt" sz="half" idx="10"/>
          </p:nvPr>
        </p:nvSpPr>
        <p:spPr/>
        <p:txBody>
          <a:bodyPr/>
          <a:lstStyle/>
          <a:p>
            <a:fld id="{11CF430B-50F4-4747-8A05-A8DA29D57913}" type="datetimeFigureOut">
              <a:rPr lang="zh-CN" altLang="en-US" smtClean="0"/>
              <a:t>2024/11/15</a:t>
            </a:fld>
            <a:endParaRPr lang="zh-CN" altLang="en-US"/>
          </a:p>
        </p:txBody>
      </p:sp>
      <p:sp>
        <p:nvSpPr>
          <p:cNvPr id="6" name="页脚占位符 5">
            <a:extLst>
              <a:ext uri="{FF2B5EF4-FFF2-40B4-BE49-F238E27FC236}">
                <a16:creationId xmlns:a16="http://schemas.microsoft.com/office/drawing/2014/main" id="{F33CC9C1-2B9F-B2C0-7123-33CBF75BB00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5F757E3-6315-0CC9-FCF5-65A238C9C006}"/>
              </a:ext>
            </a:extLst>
          </p:cNvPr>
          <p:cNvSpPr>
            <a:spLocks noGrp="1"/>
          </p:cNvSpPr>
          <p:nvPr>
            <p:ph type="sldNum" sz="quarter" idx="12"/>
          </p:nvPr>
        </p:nvSpPr>
        <p:spPr/>
        <p:txBody>
          <a:bodyPr/>
          <a:lstStyle/>
          <a:p>
            <a:fld id="{080FEA86-0DF2-4D7A-8AA1-9E8E14D8A120}" type="slidenum">
              <a:rPr lang="zh-CN" altLang="en-US" smtClean="0"/>
              <a:t>‹#›</a:t>
            </a:fld>
            <a:endParaRPr lang="zh-CN" altLang="en-US"/>
          </a:p>
        </p:txBody>
      </p:sp>
    </p:spTree>
    <p:extLst>
      <p:ext uri="{BB962C8B-B14F-4D97-AF65-F5344CB8AC3E}">
        <p14:creationId xmlns:p14="http://schemas.microsoft.com/office/powerpoint/2010/main" val="3371272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1AD969B-E335-ED71-8ED6-FAF2756665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31BC0D5-A3CF-23AE-EAB9-571B9206CD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D784BA2-D060-BB20-3522-BB515089DC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CF430B-50F4-4747-8A05-A8DA29D57913}" type="datetimeFigureOut">
              <a:rPr lang="zh-CN" altLang="en-US" smtClean="0"/>
              <a:t>2024/11/15</a:t>
            </a:fld>
            <a:endParaRPr lang="zh-CN" altLang="en-US"/>
          </a:p>
        </p:txBody>
      </p:sp>
      <p:sp>
        <p:nvSpPr>
          <p:cNvPr id="5" name="页脚占位符 4">
            <a:extLst>
              <a:ext uri="{FF2B5EF4-FFF2-40B4-BE49-F238E27FC236}">
                <a16:creationId xmlns:a16="http://schemas.microsoft.com/office/drawing/2014/main" id="{26AD83D3-F29E-59CD-1D9E-3F9A235323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7A3657D-5D00-AA9C-0929-8D8522A020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0FEA86-0DF2-4D7A-8AA1-9E8E14D8A120}" type="slidenum">
              <a:rPr lang="zh-CN" altLang="en-US" smtClean="0"/>
              <a:t>‹#›</a:t>
            </a:fld>
            <a:endParaRPr lang="zh-CN" altLang="en-US"/>
          </a:p>
        </p:txBody>
      </p:sp>
    </p:spTree>
    <p:extLst>
      <p:ext uri="{BB962C8B-B14F-4D97-AF65-F5344CB8AC3E}">
        <p14:creationId xmlns:p14="http://schemas.microsoft.com/office/powerpoint/2010/main" val="26696305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arxiv.org/abs/2310.01405"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19A1F2-41C1-8DD8-7E3F-CC3C816F32D2}"/>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D29D1458-655B-9F4E-0C5F-406AC441FC12}"/>
              </a:ext>
            </a:extLst>
          </p:cNvPr>
          <p:cNvSpPr txBox="1"/>
          <p:nvPr/>
        </p:nvSpPr>
        <p:spPr>
          <a:xfrm>
            <a:off x="1435100" y="1409700"/>
            <a:ext cx="8356600" cy="954107"/>
          </a:xfrm>
          <a:prstGeom prst="rect">
            <a:avLst/>
          </a:prstGeom>
          <a:noFill/>
        </p:spPr>
        <p:txBody>
          <a:bodyPr wrap="square" rtlCol="0">
            <a:spAutoFit/>
          </a:bodyPr>
          <a:lstStyle/>
          <a:p>
            <a:pPr algn="ctr"/>
            <a:r>
              <a:rPr lang="zh-CN" altLang="en-US" sz="2800" b="1" dirty="0">
                <a:latin typeface="宋体" panose="02010600030101010101" pitchFamily="2" charset="-122"/>
                <a:ea typeface="宋体" panose="02010600030101010101" pitchFamily="2" charset="-122"/>
              </a:rPr>
              <a:t>表征微调</a:t>
            </a:r>
            <a:endParaRPr lang="en-US" altLang="zh-CN" sz="2800" b="1" dirty="0">
              <a:latin typeface="宋体" panose="02010600030101010101" pitchFamily="2" charset="-122"/>
              <a:ea typeface="宋体" panose="02010600030101010101" pitchFamily="2" charset="-122"/>
            </a:endParaRPr>
          </a:p>
          <a:p>
            <a:pPr algn="ctr"/>
            <a:r>
              <a:rPr lang="zh-CN" altLang="en-US" sz="2800" b="1" dirty="0">
                <a:latin typeface="宋体" panose="02010600030101010101" pitchFamily="2" charset="-122"/>
                <a:ea typeface="宋体" panose="02010600030101010101" pitchFamily="2" charset="-122"/>
              </a:rPr>
              <a:t>（</a:t>
            </a:r>
            <a:r>
              <a:rPr lang="en-US" altLang="zh-CN" sz="2800" b="1" dirty="0">
                <a:latin typeface="宋体" panose="02010600030101010101" pitchFamily="2" charset="-122"/>
                <a:ea typeface="宋体" panose="02010600030101010101" pitchFamily="2" charset="-122"/>
              </a:rPr>
              <a:t>Representation finetuning</a:t>
            </a:r>
            <a:r>
              <a:rPr lang="zh-CN" altLang="en-US" sz="2800" b="1" dirty="0">
                <a:latin typeface="宋体" panose="02010600030101010101" pitchFamily="2" charset="-122"/>
                <a:ea typeface="宋体" panose="02010600030101010101" pitchFamily="2" charset="-122"/>
              </a:rPr>
              <a:t>，</a:t>
            </a:r>
            <a:r>
              <a:rPr lang="en-US" altLang="zh-CN" sz="2800" b="1" dirty="0" err="1">
                <a:latin typeface="宋体" panose="02010600030101010101" pitchFamily="2" charset="-122"/>
                <a:ea typeface="宋体" panose="02010600030101010101" pitchFamily="2" charset="-122"/>
              </a:rPr>
              <a:t>ReFT</a:t>
            </a:r>
            <a:r>
              <a:rPr lang="zh-CN" altLang="en-US" sz="2800" b="1" dirty="0">
                <a:latin typeface="宋体" panose="02010600030101010101" pitchFamily="2" charset="-122"/>
                <a:ea typeface="宋体" panose="02010600030101010101" pitchFamily="2" charset="-122"/>
              </a:rPr>
              <a:t>）</a:t>
            </a:r>
          </a:p>
        </p:txBody>
      </p:sp>
      <p:sp>
        <p:nvSpPr>
          <p:cNvPr id="8" name="文本框 7">
            <a:extLst>
              <a:ext uri="{FF2B5EF4-FFF2-40B4-BE49-F238E27FC236}">
                <a16:creationId xmlns:a16="http://schemas.microsoft.com/office/drawing/2014/main" id="{03558371-26D6-C92F-FB07-64D520210055}"/>
              </a:ext>
            </a:extLst>
          </p:cNvPr>
          <p:cNvSpPr txBox="1"/>
          <p:nvPr/>
        </p:nvSpPr>
        <p:spPr>
          <a:xfrm>
            <a:off x="3695700" y="2882247"/>
            <a:ext cx="6096000" cy="546753"/>
          </a:xfrm>
          <a:prstGeom prst="rect">
            <a:avLst/>
          </a:prstGeom>
          <a:noFill/>
        </p:spPr>
        <p:txBody>
          <a:bodyPr wrap="square">
            <a:spAutoFit/>
          </a:bodyPr>
          <a:lstStyle/>
          <a:p>
            <a:pPr>
              <a:lnSpc>
                <a:spcPct val="200000"/>
              </a:lnSpc>
            </a:pPr>
            <a:r>
              <a:rPr lang="zh-CN" altLang="en-US" b="0" i="0" dirty="0">
                <a:solidFill>
                  <a:srgbClr val="1D2129"/>
                </a:solidFill>
                <a:effectLst/>
                <a:latin typeface="宋体" panose="02010600030101010101" pitchFamily="2" charset="-122"/>
                <a:ea typeface="宋体" panose="02010600030101010101" pitchFamily="2" charset="-122"/>
              </a:rPr>
              <a:t>新兴的</a:t>
            </a:r>
            <a:r>
              <a:rPr lang="en-US" altLang="zh-CN" b="0" i="0" dirty="0" err="1">
                <a:solidFill>
                  <a:srgbClr val="1D2129"/>
                </a:solidFill>
                <a:effectLst/>
                <a:latin typeface="宋体" panose="02010600030101010101" pitchFamily="2" charset="-122"/>
                <a:ea typeface="宋体" panose="02010600030101010101" pitchFamily="2" charset="-122"/>
              </a:rPr>
              <a:t>ReFT</a:t>
            </a:r>
            <a:r>
              <a:rPr lang="zh-CN" altLang="en-US" b="0" i="0" dirty="0">
                <a:solidFill>
                  <a:srgbClr val="1D2129"/>
                </a:solidFill>
                <a:effectLst/>
                <a:latin typeface="宋体" panose="02010600030101010101" pitchFamily="2" charset="-122"/>
                <a:ea typeface="宋体" panose="02010600030101010101" pitchFamily="2" charset="-122"/>
              </a:rPr>
              <a:t>方法：通过</a:t>
            </a:r>
            <a:r>
              <a:rPr lang="zh-CN" altLang="en-US" b="0" i="0">
                <a:solidFill>
                  <a:srgbClr val="1D2129"/>
                </a:solidFill>
                <a:effectLst/>
                <a:latin typeface="宋体" panose="02010600030101010101" pitchFamily="2" charset="-122"/>
                <a:ea typeface="宋体" panose="02010600030101010101" pitchFamily="2" charset="-122"/>
              </a:rPr>
              <a:t>编辑</a:t>
            </a:r>
            <a:r>
              <a:rPr lang="zh-CN" altLang="en-US">
                <a:solidFill>
                  <a:srgbClr val="1D2129"/>
                </a:solidFill>
                <a:latin typeface="宋体" panose="02010600030101010101" pitchFamily="2" charset="-122"/>
                <a:ea typeface="宋体" panose="02010600030101010101" pitchFamily="2" charset="-122"/>
              </a:rPr>
              <a:t>表征进行模型</a:t>
            </a:r>
            <a:r>
              <a:rPr lang="zh-CN" altLang="en-US" b="0" i="0">
                <a:solidFill>
                  <a:srgbClr val="1D2129"/>
                </a:solidFill>
                <a:effectLst/>
                <a:latin typeface="宋体" panose="02010600030101010101" pitchFamily="2" charset="-122"/>
                <a:ea typeface="宋体" panose="02010600030101010101" pitchFamily="2" charset="-122"/>
              </a:rPr>
              <a:t>微调</a:t>
            </a:r>
            <a:endParaRPr lang="en-US" altLang="zh-CN" b="0" i="0" dirty="0">
              <a:solidFill>
                <a:srgbClr val="1D2129"/>
              </a:solidFill>
              <a:effectLst/>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23438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3876B-BE92-2B7E-EACD-8069FD096A34}"/>
            </a:ext>
          </a:extLst>
        </p:cNvPr>
        <p:cNvGrpSpPr/>
        <p:nvPr/>
      </p:nvGrpSpPr>
      <p:grpSpPr>
        <a:xfrm>
          <a:off x="0" y="0"/>
          <a:ext cx="0" cy="0"/>
          <a:chOff x="0" y="0"/>
          <a:chExt cx="0" cy="0"/>
        </a:xfrm>
      </p:grpSpPr>
      <p:sp>
        <p:nvSpPr>
          <p:cNvPr id="5" name="文本框 4">
            <a:extLst>
              <a:ext uri="{FF2B5EF4-FFF2-40B4-BE49-F238E27FC236}">
                <a16:creationId xmlns:a16="http://schemas.microsoft.com/office/drawing/2014/main" id="{D5C9251B-EC35-C8CE-8879-CCC9F6AFE524}"/>
              </a:ext>
            </a:extLst>
          </p:cNvPr>
          <p:cNvSpPr txBox="1"/>
          <p:nvPr/>
        </p:nvSpPr>
        <p:spPr>
          <a:xfrm>
            <a:off x="2578100" y="4247634"/>
            <a:ext cx="6096000" cy="369332"/>
          </a:xfrm>
          <a:prstGeom prst="rect">
            <a:avLst/>
          </a:prstGeom>
          <a:noFill/>
        </p:spPr>
        <p:txBody>
          <a:bodyPr wrap="square">
            <a:spAutoFit/>
          </a:bodyPr>
          <a:lstStyle/>
          <a:p>
            <a:pPr algn="ctr"/>
            <a:r>
              <a:rPr lang="en-US" altLang="zh-CN" b="0" i="0" dirty="0">
                <a:solidFill>
                  <a:srgbClr val="212529"/>
                </a:solidFill>
                <a:effectLst/>
                <a:latin typeface="Exo"/>
              </a:rPr>
              <a:t>ACL 2024</a:t>
            </a:r>
          </a:p>
        </p:txBody>
      </p:sp>
      <p:pic>
        <p:nvPicPr>
          <p:cNvPr id="3" name="图片 2">
            <a:extLst>
              <a:ext uri="{FF2B5EF4-FFF2-40B4-BE49-F238E27FC236}">
                <a16:creationId xmlns:a16="http://schemas.microsoft.com/office/drawing/2014/main" id="{AB4A5814-21EF-14D4-A26A-A3735DECA547}"/>
              </a:ext>
            </a:extLst>
          </p:cNvPr>
          <p:cNvPicPr>
            <a:picLocks noChangeAspect="1"/>
          </p:cNvPicPr>
          <p:nvPr/>
        </p:nvPicPr>
        <p:blipFill>
          <a:blip r:embed="rId2"/>
          <a:stretch>
            <a:fillRect/>
          </a:stretch>
        </p:blipFill>
        <p:spPr>
          <a:xfrm>
            <a:off x="1320199" y="1282540"/>
            <a:ext cx="8611802" cy="2286319"/>
          </a:xfrm>
          <a:prstGeom prst="rect">
            <a:avLst/>
          </a:prstGeom>
        </p:spPr>
      </p:pic>
    </p:spTree>
    <p:extLst>
      <p:ext uri="{BB962C8B-B14F-4D97-AF65-F5344CB8AC3E}">
        <p14:creationId xmlns:p14="http://schemas.microsoft.com/office/powerpoint/2010/main" val="3557548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9470E0-A8E3-C549-4190-CB6A47101D2C}"/>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74A0D4C1-0977-D094-6655-E7DB58A759D9}"/>
              </a:ext>
            </a:extLst>
          </p:cNvPr>
          <p:cNvPicPr>
            <a:picLocks noChangeAspect="1"/>
          </p:cNvPicPr>
          <p:nvPr/>
        </p:nvPicPr>
        <p:blipFill>
          <a:blip r:embed="rId3"/>
          <a:stretch>
            <a:fillRect/>
          </a:stretch>
        </p:blipFill>
        <p:spPr>
          <a:xfrm>
            <a:off x="1504760" y="1714899"/>
            <a:ext cx="6463676" cy="3954133"/>
          </a:xfrm>
          <a:prstGeom prst="rect">
            <a:avLst/>
          </a:prstGeom>
        </p:spPr>
      </p:pic>
      <p:sp>
        <p:nvSpPr>
          <p:cNvPr id="7" name="文本框 6">
            <a:extLst>
              <a:ext uri="{FF2B5EF4-FFF2-40B4-BE49-F238E27FC236}">
                <a16:creationId xmlns:a16="http://schemas.microsoft.com/office/drawing/2014/main" id="{26738F19-09FA-7FD0-3C93-50CDF3183D00}"/>
              </a:ext>
            </a:extLst>
          </p:cNvPr>
          <p:cNvSpPr txBox="1"/>
          <p:nvPr/>
        </p:nvSpPr>
        <p:spPr>
          <a:xfrm>
            <a:off x="1620633" y="912073"/>
            <a:ext cx="6096000" cy="738664"/>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RED</a:t>
            </a:r>
            <a:r>
              <a:rPr lang="zh-CN" altLang="en-US" sz="1400" dirty="0">
                <a:latin typeface="Times New Roman" panose="02020603050405020304" pitchFamily="18" charset="0"/>
                <a:cs typeface="Times New Roman" panose="02020603050405020304" pitchFamily="18" charset="0"/>
              </a:rPr>
              <a:t>：we fine-tune neural network models by directly editing the representation generated at each layer while maintaining the model parameters frozen, as illustrated in Figure 1 (b)</a:t>
            </a:r>
          </a:p>
        </p:txBody>
      </p:sp>
      <p:grpSp>
        <p:nvGrpSpPr>
          <p:cNvPr id="8" name="组合 7">
            <a:extLst>
              <a:ext uri="{FF2B5EF4-FFF2-40B4-BE49-F238E27FC236}">
                <a16:creationId xmlns:a16="http://schemas.microsoft.com/office/drawing/2014/main" id="{A2C65387-E9E4-8F0F-C921-3BFFEF0EFB9C}"/>
              </a:ext>
            </a:extLst>
          </p:cNvPr>
          <p:cNvGrpSpPr/>
          <p:nvPr/>
        </p:nvGrpSpPr>
        <p:grpSpPr>
          <a:xfrm>
            <a:off x="8439450" y="2490668"/>
            <a:ext cx="2880050" cy="1593129"/>
            <a:chOff x="1530248" y="3064401"/>
            <a:chExt cx="3912609" cy="2235282"/>
          </a:xfrm>
        </p:grpSpPr>
        <p:pic>
          <p:nvPicPr>
            <p:cNvPr id="9" name="图片 8">
              <a:extLst>
                <a:ext uri="{FF2B5EF4-FFF2-40B4-BE49-F238E27FC236}">
                  <a16:creationId xmlns:a16="http://schemas.microsoft.com/office/drawing/2014/main" id="{9B3CD559-2D16-F548-57AA-430D954CAE7B}"/>
                </a:ext>
              </a:extLst>
            </p:cNvPr>
            <p:cNvPicPr>
              <a:picLocks noChangeAspect="1"/>
            </p:cNvPicPr>
            <p:nvPr/>
          </p:nvPicPr>
          <p:blipFill>
            <a:blip r:embed="rId4"/>
            <a:stretch>
              <a:fillRect/>
            </a:stretch>
          </p:blipFill>
          <p:spPr>
            <a:xfrm>
              <a:off x="1530248" y="3064401"/>
              <a:ext cx="3781953" cy="2086266"/>
            </a:xfrm>
            <a:prstGeom prst="rect">
              <a:avLst/>
            </a:prstGeom>
          </p:spPr>
        </p:pic>
        <p:sp>
          <p:nvSpPr>
            <p:cNvPr id="10" name="矩形 9">
              <a:extLst>
                <a:ext uri="{FF2B5EF4-FFF2-40B4-BE49-F238E27FC236}">
                  <a16:creationId xmlns:a16="http://schemas.microsoft.com/office/drawing/2014/main" id="{831498E6-FD8B-2407-CFA9-09A974870D38}"/>
                </a:ext>
              </a:extLst>
            </p:cNvPr>
            <p:cNvSpPr/>
            <p:nvPr/>
          </p:nvSpPr>
          <p:spPr>
            <a:xfrm>
              <a:off x="2376196" y="4870580"/>
              <a:ext cx="3066661" cy="4291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785528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A0925-35DA-7128-C064-0B642C9D42D4}"/>
            </a:ext>
          </a:extLst>
        </p:cNvPr>
        <p:cNvGrpSpPr/>
        <p:nvPr/>
      </p:nvGrpSpPr>
      <p:grpSpPr>
        <a:xfrm>
          <a:off x="0" y="0"/>
          <a:ext cx="0" cy="0"/>
          <a:chOff x="0" y="0"/>
          <a:chExt cx="0" cy="0"/>
        </a:xfrm>
      </p:grpSpPr>
      <p:grpSp>
        <p:nvGrpSpPr>
          <p:cNvPr id="8" name="组合 7">
            <a:extLst>
              <a:ext uri="{FF2B5EF4-FFF2-40B4-BE49-F238E27FC236}">
                <a16:creationId xmlns:a16="http://schemas.microsoft.com/office/drawing/2014/main" id="{924A8F8B-299D-ABA4-E951-0FA154268BDD}"/>
              </a:ext>
            </a:extLst>
          </p:cNvPr>
          <p:cNvGrpSpPr/>
          <p:nvPr/>
        </p:nvGrpSpPr>
        <p:grpSpPr>
          <a:xfrm>
            <a:off x="4924727" y="1705899"/>
            <a:ext cx="3182018" cy="3917350"/>
            <a:chOff x="1056633" y="1911489"/>
            <a:chExt cx="2667438" cy="3369532"/>
          </a:xfrm>
        </p:grpSpPr>
        <p:pic>
          <p:nvPicPr>
            <p:cNvPr id="3" name="图片 2">
              <a:extLst>
                <a:ext uri="{FF2B5EF4-FFF2-40B4-BE49-F238E27FC236}">
                  <a16:creationId xmlns:a16="http://schemas.microsoft.com/office/drawing/2014/main" id="{73B7AD7B-5BD0-D52C-D3B9-D52A8E434B60}"/>
                </a:ext>
              </a:extLst>
            </p:cNvPr>
            <p:cNvPicPr>
              <a:picLocks noChangeAspect="1"/>
            </p:cNvPicPr>
            <p:nvPr/>
          </p:nvPicPr>
          <p:blipFill>
            <a:blip r:embed="rId3"/>
            <a:stretch>
              <a:fillRect/>
            </a:stretch>
          </p:blipFill>
          <p:spPr>
            <a:xfrm>
              <a:off x="1149938" y="1911489"/>
              <a:ext cx="2574133" cy="526528"/>
            </a:xfrm>
            <a:prstGeom prst="rect">
              <a:avLst/>
            </a:prstGeom>
          </p:spPr>
        </p:pic>
        <p:pic>
          <p:nvPicPr>
            <p:cNvPr id="5" name="图片 4">
              <a:extLst>
                <a:ext uri="{FF2B5EF4-FFF2-40B4-BE49-F238E27FC236}">
                  <a16:creationId xmlns:a16="http://schemas.microsoft.com/office/drawing/2014/main" id="{58FABB8D-E4A2-881A-50FA-9ED2FA908196}"/>
                </a:ext>
              </a:extLst>
            </p:cNvPr>
            <p:cNvPicPr>
              <a:picLocks noChangeAspect="1"/>
            </p:cNvPicPr>
            <p:nvPr/>
          </p:nvPicPr>
          <p:blipFill>
            <a:blip r:embed="rId4"/>
            <a:stretch>
              <a:fillRect/>
            </a:stretch>
          </p:blipFill>
          <p:spPr>
            <a:xfrm>
              <a:off x="1056633" y="2376478"/>
              <a:ext cx="2667438" cy="2904543"/>
            </a:xfrm>
            <a:prstGeom prst="rect">
              <a:avLst/>
            </a:prstGeom>
          </p:spPr>
        </p:pic>
      </p:grpSp>
      <p:sp>
        <p:nvSpPr>
          <p:cNvPr id="9" name="文本框 8">
            <a:extLst>
              <a:ext uri="{FF2B5EF4-FFF2-40B4-BE49-F238E27FC236}">
                <a16:creationId xmlns:a16="http://schemas.microsoft.com/office/drawing/2014/main" id="{2348B45A-26FA-E353-07A7-902B4B722CDC}"/>
              </a:ext>
            </a:extLst>
          </p:cNvPr>
          <p:cNvSpPr txBox="1"/>
          <p:nvPr/>
        </p:nvSpPr>
        <p:spPr>
          <a:xfrm>
            <a:off x="615821" y="559838"/>
            <a:ext cx="1175657" cy="369332"/>
          </a:xfrm>
          <a:prstGeom prst="rect">
            <a:avLst/>
          </a:prstGeom>
          <a:noFill/>
        </p:spPr>
        <p:txBody>
          <a:bodyPr wrap="square" rtlCol="0">
            <a:spAutoFit/>
          </a:bodyPr>
          <a:lstStyle/>
          <a:p>
            <a:r>
              <a:rPr lang="en-US" altLang="zh-CN" dirty="0"/>
              <a:t>Method</a:t>
            </a:r>
            <a:r>
              <a:rPr lang="zh-CN" altLang="en-US" dirty="0"/>
              <a:t>：</a:t>
            </a:r>
          </a:p>
        </p:txBody>
      </p:sp>
      <p:pic>
        <p:nvPicPr>
          <p:cNvPr id="17" name="图片 16">
            <a:extLst>
              <a:ext uri="{FF2B5EF4-FFF2-40B4-BE49-F238E27FC236}">
                <a16:creationId xmlns:a16="http://schemas.microsoft.com/office/drawing/2014/main" id="{528C11FF-9DF1-5C89-3586-549C9CEF0534}"/>
              </a:ext>
            </a:extLst>
          </p:cNvPr>
          <p:cNvPicPr>
            <a:picLocks noChangeAspect="1"/>
          </p:cNvPicPr>
          <p:nvPr/>
        </p:nvPicPr>
        <p:blipFill>
          <a:blip r:embed="rId5"/>
          <a:stretch>
            <a:fillRect/>
          </a:stretch>
        </p:blipFill>
        <p:spPr>
          <a:xfrm>
            <a:off x="1610063" y="1605789"/>
            <a:ext cx="2773774" cy="3646422"/>
          </a:xfrm>
          <a:prstGeom prst="rect">
            <a:avLst/>
          </a:prstGeom>
        </p:spPr>
      </p:pic>
    </p:spTree>
    <p:extLst>
      <p:ext uri="{BB962C8B-B14F-4D97-AF65-F5344CB8AC3E}">
        <p14:creationId xmlns:p14="http://schemas.microsoft.com/office/powerpoint/2010/main" val="161504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B2066-0862-D509-4CE0-8177EE6249BB}"/>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349B919C-5B38-CD8F-40DB-503903FA5EAB}"/>
              </a:ext>
            </a:extLst>
          </p:cNvPr>
          <p:cNvPicPr>
            <a:picLocks noChangeAspect="1"/>
          </p:cNvPicPr>
          <p:nvPr/>
        </p:nvPicPr>
        <p:blipFill>
          <a:blip r:embed="rId3"/>
          <a:srcRect b="53389"/>
          <a:stretch/>
        </p:blipFill>
        <p:spPr>
          <a:xfrm>
            <a:off x="2190434" y="2342918"/>
            <a:ext cx="6650412" cy="2465458"/>
          </a:xfrm>
          <a:prstGeom prst="rect">
            <a:avLst/>
          </a:prstGeom>
        </p:spPr>
      </p:pic>
      <p:sp>
        <p:nvSpPr>
          <p:cNvPr id="10" name="文本框 9">
            <a:extLst>
              <a:ext uri="{FF2B5EF4-FFF2-40B4-BE49-F238E27FC236}">
                <a16:creationId xmlns:a16="http://schemas.microsoft.com/office/drawing/2014/main" id="{55525E15-EE49-CE16-ACAA-DF3EA299CE7B}"/>
              </a:ext>
            </a:extLst>
          </p:cNvPr>
          <p:cNvSpPr txBox="1"/>
          <p:nvPr/>
        </p:nvSpPr>
        <p:spPr>
          <a:xfrm>
            <a:off x="3169191" y="1669121"/>
            <a:ext cx="6096000" cy="523220"/>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RoBERTa base (125M) and large (355M) models</a:t>
            </a:r>
            <a:endParaRPr lang="en-US" altLang="zh-CN" sz="1400" dirty="0">
              <a:latin typeface="Times New Roman" panose="02020603050405020304" pitchFamily="18" charset="0"/>
              <a:cs typeface="Times New Roman" panose="02020603050405020304" pitchFamily="18" charset="0"/>
            </a:endParaRPr>
          </a:p>
          <a:p>
            <a:r>
              <a:rPr lang="en-US" altLang="zh-CN" sz="1400" b="0" i="0" dirty="0">
                <a:effectLst/>
                <a:latin typeface="Inter"/>
              </a:rPr>
              <a:t>GLUE</a:t>
            </a:r>
            <a:r>
              <a:rPr lang="zh-CN" altLang="en-US" sz="1400" b="0" i="0" dirty="0">
                <a:effectLst/>
                <a:latin typeface="Inter"/>
              </a:rPr>
              <a:t>基准测试集：评估模型语言理解能力</a:t>
            </a:r>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2687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486AD-D110-8E25-DA8C-053FECA50DAD}"/>
            </a:ext>
          </a:extLst>
        </p:cNvPr>
        <p:cNvGrpSpPr/>
        <p:nvPr/>
      </p:nvGrpSpPr>
      <p:grpSpPr>
        <a:xfrm>
          <a:off x="0" y="0"/>
          <a:ext cx="0" cy="0"/>
          <a:chOff x="0" y="0"/>
          <a:chExt cx="0" cy="0"/>
        </a:xfrm>
      </p:grpSpPr>
      <p:pic>
        <p:nvPicPr>
          <p:cNvPr id="6" name="图片 5">
            <a:extLst>
              <a:ext uri="{FF2B5EF4-FFF2-40B4-BE49-F238E27FC236}">
                <a16:creationId xmlns:a16="http://schemas.microsoft.com/office/drawing/2014/main" id="{3A4B0569-A6FD-58CE-255C-6BF305BE50B6}"/>
              </a:ext>
            </a:extLst>
          </p:cNvPr>
          <p:cNvPicPr>
            <a:picLocks noChangeAspect="1"/>
          </p:cNvPicPr>
          <p:nvPr/>
        </p:nvPicPr>
        <p:blipFill>
          <a:blip r:embed="rId2"/>
          <a:srcRect t="46216"/>
          <a:stretch/>
        </p:blipFill>
        <p:spPr>
          <a:xfrm>
            <a:off x="1487455" y="2499624"/>
            <a:ext cx="5321258" cy="2276267"/>
          </a:xfrm>
          <a:prstGeom prst="rect">
            <a:avLst/>
          </a:prstGeom>
        </p:spPr>
      </p:pic>
      <p:sp>
        <p:nvSpPr>
          <p:cNvPr id="8" name="文本框 7">
            <a:extLst>
              <a:ext uri="{FF2B5EF4-FFF2-40B4-BE49-F238E27FC236}">
                <a16:creationId xmlns:a16="http://schemas.microsoft.com/office/drawing/2014/main" id="{7F7F7F95-9839-5163-0D4A-8A8A80FBC3F0}"/>
              </a:ext>
            </a:extLst>
          </p:cNvPr>
          <p:cNvSpPr txBox="1"/>
          <p:nvPr/>
        </p:nvSpPr>
        <p:spPr>
          <a:xfrm>
            <a:off x="1960870" y="1899784"/>
            <a:ext cx="3992753"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GPT-2 medium (355M) and large (774M) models</a:t>
            </a:r>
            <a:endParaRPr lang="en-US" altLang="zh-CN" sz="1400" dirty="0">
              <a:latin typeface="Times New Roman" panose="02020603050405020304" pitchFamily="18" charset="0"/>
              <a:cs typeface="Times New Roman" panose="02020603050405020304" pitchFamily="18" charset="0"/>
            </a:endParaRPr>
          </a:p>
          <a:p>
            <a:pPr algn="ctr"/>
            <a:r>
              <a:rPr lang="zh-CN" altLang="en-US" sz="1400" dirty="0">
                <a:latin typeface="Times New Roman" panose="02020603050405020304" pitchFamily="18" charset="0"/>
                <a:cs typeface="Times New Roman" panose="02020603050405020304" pitchFamily="18" charset="0"/>
              </a:rPr>
              <a:t>E2E NLG Challenge：评估模型语言生成能力</a:t>
            </a:r>
          </a:p>
        </p:txBody>
      </p:sp>
      <p:pic>
        <p:nvPicPr>
          <p:cNvPr id="12" name="图片 11">
            <a:extLst>
              <a:ext uri="{FF2B5EF4-FFF2-40B4-BE49-F238E27FC236}">
                <a16:creationId xmlns:a16="http://schemas.microsoft.com/office/drawing/2014/main" id="{6141403F-E0BD-EA5A-CDA0-38480F90FE70}"/>
              </a:ext>
            </a:extLst>
          </p:cNvPr>
          <p:cNvPicPr>
            <a:picLocks noChangeAspect="1"/>
          </p:cNvPicPr>
          <p:nvPr/>
        </p:nvPicPr>
        <p:blipFill>
          <a:blip r:embed="rId3"/>
          <a:stretch>
            <a:fillRect/>
          </a:stretch>
        </p:blipFill>
        <p:spPr>
          <a:xfrm>
            <a:off x="7451516" y="2550374"/>
            <a:ext cx="3559237" cy="2099393"/>
          </a:xfrm>
          <a:prstGeom prst="rect">
            <a:avLst/>
          </a:prstGeom>
        </p:spPr>
      </p:pic>
      <p:sp>
        <p:nvSpPr>
          <p:cNvPr id="14" name="文本框 13">
            <a:extLst>
              <a:ext uri="{FF2B5EF4-FFF2-40B4-BE49-F238E27FC236}">
                <a16:creationId xmlns:a16="http://schemas.microsoft.com/office/drawing/2014/main" id="{C0BAB724-31B5-C0C8-9D81-255B8327604B}"/>
              </a:ext>
            </a:extLst>
          </p:cNvPr>
          <p:cNvSpPr txBox="1"/>
          <p:nvPr/>
        </p:nvSpPr>
        <p:spPr>
          <a:xfrm>
            <a:off x="7529796" y="2004168"/>
            <a:ext cx="6096000" cy="738664"/>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LLaMA-2 up to 7 billion parameters</a:t>
            </a:r>
            <a:endParaRPr lang="en-US" altLang="zh-CN" sz="1400" dirty="0">
              <a:latin typeface="Times New Roman" panose="02020603050405020304" pitchFamily="18" charset="0"/>
              <a:cs typeface="Times New Roman" panose="02020603050405020304" pitchFamily="18" charset="0"/>
            </a:endParaRPr>
          </a:p>
          <a:p>
            <a:r>
              <a:rPr lang="en-US" altLang="zh-CN" sz="1400" b="0" i="0" dirty="0" err="1">
                <a:effectLst/>
                <a:latin typeface="Inter"/>
              </a:rPr>
              <a:t>AlpacaEval</a:t>
            </a:r>
            <a:r>
              <a:rPr lang="zh-CN" altLang="en-US" sz="1400" b="0" i="0" dirty="0">
                <a:effectLst/>
                <a:latin typeface="Inter"/>
              </a:rPr>
              <a:t>：测试模型理解和执行人类指令的能力</a:t>
            </a:r>
            <a:endParaRPr lang="zh-CN" altLang="en-US" sz="1400" dirty="0"/>
          </a:p>
          <a:p>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7730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0FC09-781B-384F-EF97-9479E5D78F88}"/>
            </a:ext>
          </a:extLst>
        </p:cNvPr>
        <p:cNvGrpSpPr/>
        <p:nvPr/>
      </p:nvGrpSpPr>
      <p:grpSpPr>
        <a:xfrm>
          <a:off x="0" y="0"/>
          <a:ext cx="0" cy="0"/>
          <a:chOff x="0" y="0"/>
          <a:chExt cx="0" cy="0"/>
        </a:xfrm>
      </p:grpSpPr>
      <p:sp>
        <p:nvSpPr>
          <p:cNvPr id="5" name="文本框 4">
            <a:extLst>
              <a:ext uri="{FF2B5EF4-FFF2-40B4-BE49-F238E27FC236}">
                <a16:creationId xmlns:a16="http://schemas.microsoft.com/office/drawing/2014/main" id="{B1599B86-8F3B-8BE6-E4A3-29A1487DD2E3}"/>
              </a:ext>
            </a:extLst>
          </p:cNvPr>
          <p:cNvSpPr txBox="1"/>
          <p:nvPr/>
        </p:nvSpPr>
        <p:spPr>
          <a:xfrm>
            <a:off x="2717800" y="4501634"/>
            <a:ext cx="6096000" cy="369332"/>
          </a:xfrm>
          <a:prstGeom prst="rect">
            <a:avLst/>
          </a:prstGeom>
          <a:noFill/>
        </p:spPr>
        <p:txBody>
          <a:bodyPr wrap="square">
            <a:spAutoFit/>
          </a:bodyPr>
          <a:lstStyle/>
          <a:p>
            <a:pPr algn="ctr"/>
            <a:r>
              <a:rPr lang="en-US" altLang="zh-CN" b="0" i="0" dirty="0" err="1">
                <a:solidFill>
                  <a:srgbClr val="212529"/>
                </a:solidFill>
                <a:effectLst/>
                <a:latin typeface="Exo"/>
              </a:rPr>
              <a:t>NeurIPS</a:t>
            </a:r>
            <a:r>
              <a:rPr lang="en-US" altLang="zh-CN" b="0" i="0" dirty="0">
                <a:solidFill>
                  <a:srgbClr val="212529"/>
                </a:solidFill>
                <a:effectLst/>
                <a:latin typeface="Exo"/>
              </a:rPr>
              <a:t> 2024 Spotlight</a:t>
            </a:r>
          </a:p>
        </p:txBody>
      </p:sp>
      <p:pic>
        <p:nvPicPr>
          <p:cNvPr id="7" name="图片 6">
            <a:extLst>
              <a:ext uri="{FF2B5EF4-FFF2-40B4-BE49-F238E27FC236}">
                <a16:creationId xmlns:a16="http://schemas.microsoft.com/office/drawing/2014/main" id="{722C84EE-B97A-616F-B8FD-300F9BA779F5}"/>
              </a:ext>
            </a:extLst>
          </p:cNvPr>
          <p:cNvPicPr>
            <a:picLocks noChangeAspect="1"/>
          </p:cNvPicPr>
          <p:nvPr/>
        </p:nvPicPr>
        <p:blipFill>
          <a:blip r:embed="rId2"/>
          <a:stretch>
            <a:fillRect/>
          </a:stretch>
        </p:blipFill>
        <p:spPr>
          <a:xfrm>
            <a:off x="2166389" y="803574"/>
            <a:ext cx="7859222" cy="3105583"/>
          </a:xfrm>
          <a:prstGeom prst="rect">
            <a:avLst/>
          </a:prstGeom>
        </p:spPr>
      </p:pic>
    </p:spTree>
    <p:extLst>
      <p:ext uri="{BB962C8B-B14F-4D97-AF65-F5344CB8AC3E}">
        <p14:creationId xmlns:p14="http://schemas.microsoft.com/office/powerpoint/2010/main" val="2846764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4492D-5BAF-4476-96E2-6BF8EAED3186}"/>
            </a:ext>
          </a:extLst>
        </p:cNvPr>
        <p:cNvGrpSpPr/>
        <p:nvPr/>
      </p:nvGrpSpPr>
      <p:grpSpPr>
        <a:xfrm>
          <a:off x="0" y="0"/>
          <a:ext cx="0" cy="0"/>
          <a:chOff x="0" y="0"/>
          <a:chExt cx="0" cy="0"/>
        </a:xfrm>
      </p:grpSpPr>
      <p:pic>
        <p:nvPicPr>
          <p:cNvPr id="7" name="图片 6">
            <a:extLst>
              <a:ext uri="{FF2B5EF4-FFF2-40B4-BE49-F238E27FC236}">
                <a16:creationId xmlns:a16="http://schemas.microsoft.com/office/drawing/2014/main" id="{99AD3B68-790B-4E94-9258-5362BAB565E9}"/>
              </a:ext>
            </a:extLst>
          </p:cNvPr>
          <p:cNvPicPr>
            <a:picLocks noChangeAspect="1"/>
          </p:cNvPicPr>
          <p:nvPr/>
        </p:nvPicPr>
        <p:blipFill>
          <a:blip r:embed="rId2"/>
          <a:stretch>
            <a:fillRect/>
          </a:stretch>
        </p:blipFill>
        <p:spPr>
          <a:xfrm>
            <a:off x="2180565" y="885663"/>
            <a:ext cx="6436361" cy="2543337"/>
          </a:xfrm>
          <a:prstGeom prst="rect">
            <a:avLst/>
          </a:prstGeom>
        </p:spPr>
      </p:pic>
      <p:pic>
        <p:nvPicPr>
          <p:cNvPr id="2" name="图片 1">
            <a:extLst>
              <a:ext uri="{FF2B5EF4-FFF2-40B4-BE49-F238E27FC236}">
                <a16:creationId xmlns:a16="http://schemas.microsoft.com/office/drawing/2014/main" id="{B540EFB0-C2F3-03E2-93DE-67BC6E8D337D}"/>
              </a:ext>
            </a:extLst>
          </p:cNvPr>
          <p:cNvPicPr>
            <a:picLocks noChangeAspect="1"/>
          </p:cNvPicPr>
          <p:nvPr/>
        </p:nvPicPr>
        <p:blipFill>
          <a:blip r:embed="rId3"/>
          <a:stretch>
            <a:fillRect/>
          </a:stretch>
        </p:blipFill>
        <p:spPr>
          <a:xfrm>
            <a:off x="5815523" y="4166959"/>
            <a:ext cx="5405171" cy="12894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文本框 3">
            <a:extLst>
              <a:ext uri="{FF2B5EF4-FFF2-40B4-BE49-F238E27FC236}">
                <a16:creationId xmlns:a16="http://schemas.microsoft.com/office/drawing/2014/main" id="{87BB2CE3-7922-0983-932C-6025F2400807}"/>
              </a:ext>
            </a:extLst>
          </p:cNvPr>
          <p:cNvSpPr txBox="1"/>
          <p:nvPr/>
        </p:nvSpPr>
        <p:spPr>
          <a:xfrm>
            <a:off x="6791013" y="5688557"/>
            <a:ext cx="6096000" cy="369332"/>
          </a:xfrm>
          <a:prstGeom prst="rect">
            <a:avLst/>
          </a:prstGeom>
          <a:noFill/>
        </p:spPr>
        <p:txBody>
          <a:bodyPr wrap="square">
            <a:spAutoFit/>
          </a:bodyPr>
          <a:lstStyle/>
          <a:p>
            <a:r>
              <a:rPr lang="en-US" altLang="zh-CN" b="0" i="0" dirty="0">
                <a:effectLst/>
                <a:latin typeface="Times New Roman" panose="02020603050405020304" pitchFamily="18" charset="0"/>
                <a:cs typeface="Times New Roman" panose="02020603050405020304" pitchFamily="18" charset="0"/>
              </a:rPr>
              <a:t>Causal Learning and Reasoning</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2695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C3BDA-DA13-FBA0-C73D-42D0C37B117F}"/>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1BF81B59-B574-9ABD-D5BD-921DD0076906}"/>
              </a:ext>
            </a:extLst>
          </p:cNvPr>
          <p:cNvPicPr>
            <a:picLocks noChangeAspect="1"/>
          </p:cNvPicPr>
          <p:nvPr/>
        </p:nvPicPr>
        <p:blipFill>
          <a:blip r:embed="rId2"/>
          <a:stretch>
            <a:fillRect/>
          </a:stretch>
        </p:blipFill>
        <p:spPr>
          <a:xfrm>
            <a:off x="1785257" y="1075959"/>
            <a:ext cx="7215674" cy="4160863"/>
          </a:xfrm>
          <a:prstGeom prst="rect">
            <a:avLst/>
          </a:prstGeom>
        </p:spPr>
      </p:pic>
      <p:sp>
        <p:nvSpPr>
          <p:cNvPr id="4" name="文本框 3">
            <a:extLst>
              <a:ext uri="{FF2B5EF4-FFF2-40B4-BE49-F238E27FC236}">
                <a16:creationId xmlns:a16="http://schemas.microsoft.com/office/drawing/2014/main" id="{D6D58D70-A577-4DD0-E9AD-7C313F7465BE}"/>
              </a:ext>
            </a:extLst>
          </p:cNvPr>
          <p:cNvSpPr txBox="1"/>
          <p:nvPr/>
        </p:nvSpPr>
        <p:spPr>
          <a:xfrm>
            <a:off x="447869" y="553616"/>
            <a:ext cx="2096278" cy="369332"/>
          </a:xfrm>
          <a:prstGeom prst="rect">
            <a:avLst/>
          </a:prstGeom>
          <a:noFill/>
        </p:spPr>
        <p:txBody>
          <a:bodyPr wrap="square" rtlCol="0">
            <a:spAutoFit/>
          </a:bodyPr>
          <a:lstStyle/>
          <a:p>
            <a:r>
              <a:rPr lang="en-US" altLang="zh-CN" dirty="0"/>
              <a:t>Motivation:</a:t>
            </a:r>
            <a:endParaRPr lang="zh-CN" altLang="en-US" dirty="0"/>
          </a:p>
        </p:txBody>
      </p:sp>
    </p:spTree>
    <p:extLst>
      <p:ext uri="{BB962C8B-B14F-4D97-AF65-F5344CB8AC3E}">
        <p14:creationId xmlns:p14="http://schemas.microsoft.com/office/powerpoint/2010/main" val="585736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36573-953C-EF60-C101-61268A148F22}"/>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B00C9F40-47B2-62CE-7091-4DC419EA7EE3}"/>
              </a:ext>
            </a:extLst>
          </p:cNvPr>
          <p:cNvPicPr>
            <a:picLocks noChangeAspect="1"/>
          </p:cNvPicPr>
          <p:nvPr/>
        </p:nvPicPr>
        <p:blipFill>
          <a:blip r:embed="rId2"/>
          <a:stretch>
            <a:fillRect/>
          </a:stretch>
        </p:blipFill>
        <p:spPr>
          <a:xfrm>
            <a:off x="2202025" y="1606773"/>
            <a:ext cx="6543871" cy="1382881"/>
          </a:xfrm>
          <a:prstGeom prst="rect">
            <a:avLst/>
          </a:prstGeom>
        </p:spPr>
      </p:pic>
      <p:pic>
        <p:nvPicPr>
          <p:cNvPr id="5" name="图片 4">
            <a:extLst>
              <a:ext uri="{FF2B5EF4-FFF2-40B4-BE49-F238E27FC236}">
                <a16:creationId xmlns:a16="http://schemas.microsoft.com/office/drawing/2014/main" id="{E81DC8AA-DF33-AE03-4949-C07A68D02192}"/>
              </a:ext>
            </a:extLst>
          </p:cNvPr>
          <p:cNvPicPr>
            <a:picLocks noChangeAspect="1"/>
          </p:cNvPicPr>
          <p:nvPr/>
        </p:nvPicPr>
        <p:blipFill>
          <a:blip r:embed="rId3"/>
          <a:stretch>
            <a:fillRect/>
          </a:stretch>
        </p:blipFill>
        <p:spPr>
          <a:xfrm>
            <a:off x="2202025" y="3556447"/>
            <a:ext cx="6853441" cy="1764113"/>
          </a:xfrm>
          <a:prstGeom prst="rect">
            <a:avLst/>
          </a:prstGeom>
        </p:spPr>
      </p:pic>
    </p:spTree>
    <p:extLst>
      <p:ext uri="{BB962C8B-B14F-4D97-AF65-F5344CB8AC3E}">
        <p14:creationId xmlns:p14="http://schemas.microsoft.com/office/powerpoint/2010/main" val="4037984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9F0C3686-9E4A-0F77-810A-62A35F035E1F}"/>
              </a:ext>
            </a:extLst>
          </p:cNvPr>
          <p:cNvSpPr txBox="1"/>
          <p:nvPr/>
        </p:nvSpPr>
        <p:spPr>
          <a:xfrm>
            <a:off x="939282" y="889201"/>
            <a:ext cx="6096000" cy="369332"/>
          </a:xfrm>
          <a:prstGeom prst="rect">
            <a:avLst/>
          </a:prstGeom>
          <a:noFill/>
        </p:spPr>
        <p:txBody>
          <a:bodyPr wrap="square">
            <a:spAutoFit/>
          </a:bodyPr>
          <a:lstStyle/>
          <a:p>
            <a:r>
              <a:rPr lang="en-US" altLang="zh-CN" dirty="0"/>
              <a:t>I</a:t>
            </a:r>
            <a:r>
              <a:rPr lang="zh-CN" altLang="en-US" dirty="0"/>
              <a:t>ntervention </a:t>
            </a:r>
            <a:r>
              <a:rPr lang="en-US" altLang="zh-CN" dirty="0"/>
              <a:t>and </a:t>
            </a:r>
            <a:r>
              <a:rPr lang="en-US" altLang="zh-CN" dirty="0" err="1"/>
              <a:t>ReFT</a:t>
            </a:r>
            <a:r>
              <a:rPr lang="en-US" altLang="zh-CN" dirty="0"/>
              <a:t>:</a:t>
            </a:r>
          </a:p>
        </p:txBody>
      </p:sp>
      <p:pic>
        <p:nvPicPr>
          <p:cNvPr id="9" name="图片 8">
            <a:extLst>
              <a:ext uri="{FF2B5EF4-FFF2-40B4-BE49-F238E27FC236}">
                <a16:creationId xmlns:a16="http://schemas.microsoft.com/office/drawing/2014/main" id="{DA780EDB-DA6A-4366-B0F7-A172D6452FC2}"/>
              </a:ext>
            </a:extLst>
          </p:cNvPr>
          <p:cNvPicPr>
            <a:picLocks noChangeAspect="1"/>
          </p:cNvPicPr>
          <p:nvPr/>
        </p:nvPicPr>
        <p:blipFill>
          <a:blip r:embed="rId2"/>
          <a:stretch>
            <a:fillRect/>
          </a:stretch>
        </p:blipFill>
        <p:spPr>
          <a:xfrm>
            <a:off x="1061886" y="2020640"/>
            <a:ext cx="5034114" cy="1558489"/>
          </a:xfrm>
          <a:prstGeom prst="rect">
            <a:avLst/>
          </a:prstGeom>
        </p:spPr>
      </p:pic>
      <p:pic>
        <p:nvPicPr>
          <p:cNvPr id="11" name="图片 10">
            <a:extLst>
              <a:ext uri="{FF2B5EF4-FFF2-40B4-BE49-F238E27FC236}">
                <a16:creationId xmlns:a16="http://schemas.microsoft.com/office/drawing/2014/main" id="{242949EA-5D7D-6B2C-BAB0-E63555BCA1F5}"/>
              </a:ext>
            </a:extLst>
          </p:cNvPr>
          <p:cNvPicPr>
            <a:picLocks noChangeAspect="1"/>
          </p:cNvPicPr>
          <p:nvPr/>
        </p:nvPicPr>
        <p:blipFill>
          <a:blip r:embed="rId3"/>
          <a:srcRect t="8385"/>
          <a:stretch/>
        </p:blipFill>
        <p:spPr>
          <a:xfrm>
            <a:off x="974385" y="3820362"/>
            <a:ext cx="5209115" cy="574837"/>
          </a:xfrm>
          <a:prstGeom prst="rect">
            <a:avLst/>
          </a:prstGeom>
        </p:spPr>
      </p:pic>
      <p:pic>
        <p:nvPicPr>
          <p:cNvPr id="5" name="图片 4">
            <a:extLst>
              <a:ext uri="{FF2B5EF4-FFF2-40B4-BE49-F238E27FC236}">
                <a16:creationId xmlns:a16="http://schemas.microsoft.com/office/drawing/2014/main" id="{475CA452-BC8F-4862-F6E5-745B3FC7F7EA}"/>
              </a:ext>
            </a:extLst>
          </p:cNvPr>
          <p:cNvPicPr>
            <a:picLocks noChangeAspect="1"/>
          </p:cNvPicPr>
          <p:nvPr/>
        </p:nvPicPr>
        <p:blipFill>
          <a:blip r:embed="rId4"/>
          <a:stretch>
            <a:fillRect/>
          </a:stretch>
        </p:blipFill>
        <p:spPr>
          <a:xfrm>
            <a:off x="6705185" y="2020640"/>
            <a:ext cx="4424929" cy="2438706"/>
          </a:xfrm>
          <a:prstGeom prst="rect">
            <a:avLst/>
          </a:prstGeom>
        </p:spPr>
      </p:pic>
    </p:spTree>
    <p:extLst>
      <p:ext uri="{BB962C8B-B14F-4D97-AF65-F5344CB8AC3E}">
        <p14:creationId xmlns:p14="http://schemas.microsoft.com/office/powerpoint/2010/main" val="4180858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123D9-F813-537D-003A-D47B9F82C8F0}"/>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EBE0DF79-6A5B-761B-F7D8-1C8234AF1980}"/>
              </a:ext>
            </a:extLst>
          </p:cNvPr>
          <p:cNvSpPr txBox="1"/>
          <p:nvPr/>
        </p:nvSpPr>
        <p:spPr>
          <a:xfrm>
            <a:off x="1234912" y="1641637"/>
            <a:ext cx="6457361" cy="1200329"/>
          </a:xfrm>
          <a:prstGeom prst="rect">
            <a:avLst/>
          </a:prstGeom>
          <a:noFill/>
        </p:spPr>
        <p:txBody>
          <a:bodyPr wrap="square" rtlCol="0">
            <a:spAutoFit/>
          </a:bodyPr>
          <a:lstStyle/>
          <a:p>
            <a:pPr marL="342900" indent="-342900">
              <a:buFont typeface="+mj-lt"/>
              <a:buAutoNum type="arabicPeriod"/>
            </a:pPr>
            <a:r>
              <a:rPr lang="zh-CN" altLang="en-US" dirty="0"/>
              <a:t>表征富含语义信息</a:t>
            </a:r>
            <a:endParaRPr lang="en-US" altLang="zh-CN" dirty="0"/>
          </a:p>
          <a:p>
            <a:pPr marL="342900" indent="-342900">
              <a:buFont typeface="+mj-lt"/>
              <a:buAutoNum type="arabicPeriod"/>
            </a:pPr>
            <a:endParaRPr lang="en-US" altLang="zh-CN" dirty="0"/>
          </a:p>
          <a:p>
            <a:pPr marL="342900" indent="-342900">
              <a:buFont typeface="+mj-lt"/>
              <a:buAutoNum type="arabicPeriod"/>
            </a:pPr>
            <a:endParaRPr lang="en-US" altLang="zh-CN" dirty="0"/>
          </a:p>
          <a:p>
            <a:endParaRPr lang="zh-CN" altLang="en-US" dirty="0"/>
          </a:p>
        </p:txBody>
      </p:sp>
      <p:grpSp>
        <p:nvGrpSpPr>
          <p:cNvPr id="9" name="组合 8">
            <a:extLst>
              <a:ext uri="{FF2B5EF4-FFF2-40B4-BE49-F238E27FC236}">
                <a16:creationId xmlns:a16="http://schemas.microsoft.com/office/drawing/2014/main" id="{AD81F29F-056A-7BD9-7862-92C6F8EC88F6}"/>
              </a:ext>
            </a:extLst>
          </p:cNvPr>
          <p:cNvGrpSpPr/>
          <p:nvPr/>
        </p:nvGrpSpPr>
        <p:grpSpPr>
          <a:xfrm>
            <a:off x="947463" y="2530579"/>
            <a:ext cx="4078584" cy="2685784"/>
            <a:chOff x="829557" y="260792"/>
            <a:chExt cx="7014221" cy="4320635"/>
          </a:xfrm>
        </p:grpSpPr>
        <p:pic>
          <p:nvPicPr>
            <p:cNvPr id="6" name="图片 5">
              <a:extLst>
                <a:ext uri="{FF2B5EF4-FFF2-40B4-BE49-F238E27FC236}">
                  <a16:creationId xmlns:a16="http://schemas.microsoft.com/office/drawing/2014/main" id="{08BC559A-7AEC-2C1E-605D-763D8F126351}"/>
                </a:ext>
              </a:extLst>
            </p:cNvPr>
            <p:cNvPicPr>
              <a:picLocks noChangeAspect="1"/>
            </p:cNvPicPr>
            <p:nvPr/>
          </p:nvPicPr>
          <p:blipFill>
            <a:blip r:embed="rId2"/>
            <a:stretch>
              <a:fillRect/>
            </a:stretch>
          </p:blipFill>
          <p:spPr>
            <a:xfrm>
              <a:off x="829557" y="260792"/>
              <a:ext cx="7014221" cy="4320635"/>
            </a:xfrm>
            <a:prstGeom prst="rect">
              <a:avLst/>
            </a:prstGeom>
          </p:spPr>
        </p:pic>
        <p:sp>
          <p:nvSpPr>
            <p:cNvPr id="7" name="矩形 6">
              <a:extLst>
                <a:ext uri="{FF2B5EF4-FFF2-40B4-BE49-F238E27FC236}">
                  <a16:creationId xmlns:a16="http://schemas.microsoft.com/office/drawing/2014/main" id="{860EAE73-B1B2-10C9-B3B9-5F121E65E4ED}"/>
                </a:ext>
              </a:extLst>
            </p:cNvPr>
            <p:cNvSpPr/>
            <p:nvPr/>
          </p:nvSpPr>
          <p:spPr>
            <a:xfrm>
              <a:off x="6193410" y="4100430"/>
              <a:ext cx="1517716" cy="3029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a:extLst>
              <a:ext uri="{FF2B5EF4-FFF2-40B4-BE49-F238E27FC236}">
                <a16:creationId xmlns:a16="http://schemas.microsoft.com/office/drawing/2014/main" id="{5A500515-8D2C-CCE1-2FB6-EB253DD4E817}"/>
              </a:ext>
            </a:extLst>
          </p:cNvPr>
          <p:cNvSpPr txBox="1"/>
          <p:nvPr/>
        </p:nvSpPr>
        <p:spPr>
          <a:xfrm>
            <a:off x="6478572" y="1776109"/>
            <a:ext cx="6094428" cy="369332"/>
          </a:xfrm>
          <a:prstGeom prst="rect">
            <a:avLst/>
          </a:prstGeom>
          <a:noFill/>
        </p:spPr>
        <p:txBody>
          <a:bodyPr wrap="square">
            <a:spAutoFit/>
          </a:bodyPr>
          <a:lstStyle/>
          <a:p>
            <a:r>
              <a:rPr lang="zh-CN" altLang="en-US" dirty="0">
                <a:solidFill>
                  <a:srgbClr val="1D2129"/>
                </a:solidFill>
                <a:latin typeface="Arial" panose="020B0604020202020204" pitchFamily="34" charset="0"/>
              </a:rPr>
              <a:t>线性表征假设</a:t>
            </a:r>
            <a:endParaRPr lang="zh-CN" altLang="en-US" dirty="0"/>
          </a:p>
        </p:txBody>
      </p:sp>
      <p:pic>
        <p:nvPicPr>
          <p:cNvPr id="1026" name="Picture 2" descr="Analogical reasoning on vectors: (a) king – man + woman ≈ queen and (b ...">
            <a:extLst>
              <a:ext uri="{FF2B5EF4-FFF2-40B4-BE49-F238E27FC236}">
                <a16:creationId xmlns:a16="http://schemas.microsoft.com/office/drawing/2014/main" id="{BDD35CC0-511A-3289-3114-25BF8BE67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6913" y="2475433"/>
            <a:ext cx="2339699" cy="179766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09A46906-9AF5-0387-0D2D-66E9E27027EB}"/>
              </a:ext>
            </a:extLst>
          </p:cNvPr>
          <p:cNvSpPr txBox="1"/>
          <p:nvPr/>
        </p:nvSpPr>
        <p:spPr>
          <a:xfrm>
            <a:off x="1234912" y="623704"/>
            <a:ext cx="8356600" cy="707886"/>
          </a:xfrm>
          <a:prstGeom prst="rect">
            <a:avLst/>
          </a:prstGeom>
          <a:noFill/>
        </p:spPr>
        <p:txBody>
          <a:bodyPr wrap="square" rtlCol="0">
            <a:spAutoFit/>
          </a:bodyPr>
          <a:lstStyle/>
          <a:p>
            <a:pPr algn="ctr"/>
            <a:r>
              <a:rPr lang="zh-CN" altLang="en-US" sz="2000" b="1" dirty="0">
                <a:latin typeface="宋体" panose="02010600030101010101" pitchFamily="2" charset="-122"/>
                <a:ea typeface="宋体" panose="02010600030101010101" pitchFamily="2" charset="-122"/>
              </a:rPr>
              <a:t>表征微调</a:t>
            </a:r>
            <a:endParaRPr lang="en-US" altLang="zh-CN" sz="2000" b="1" dirty="0">
              <a:latin typeface="宋体" panose="02010600030101010101" pitchFamily="2" charset="-122"/>
              <a:ea typeface="宋体" panose="02010600030101010101" pitchFamily="2" charset="-122"/>
            </a:endParaRPr>
          </a:p>
          <a:p>
            <a:pPr algn="ct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Representation finetuning</a:t>
            </a:r>
            <a:r>
              <a:rPr lang="zh-CN" altLang="en-US" sz="2000" b="1" dirty="0">
                <a:latin typeface="宋体" panose="02010600030101010101" pitchFamily="2" charset="-122"/>
                <a:ea typeface="宋体" panose="02010600030101010101" pitchFamily="2" charset="-122"/>
              </a:rPr>
              <a:t>，</a:t>
            </a:r>
            <a:r>
              <a:rPr lang="en-US" altLang="zh-CN" sz="2000" b="1" dirty="0" err="1">
                <a:latin typeface="宋体" panose="02010600030101010101" pitchFamily="2" charset="-122"/>
                <a:ea typeface="宋体" panose="02010600030101010101" pitchFamily="2" charset="-122"/>
              </a:rPr>
              <a:t>ReFT</a:t>
            </a:r>
            <a:r>
              <a:rPr lang="zh-CN" altLang="en-US" sz="2000" b="1" dirty="0">
                <a:latin typeface="宋体" panose="02010600030101010101" pitchFamily="2" charset="-122"/>
                <a:ea typeface="宋体" panose="02010600030101010101" pitchFamily="2" charset="-122"/>
              </a:rPr>
              <a:t>）</a:t>
            </a:r>
          </a:p>
        </p:txBody>
      </p:sp>
    </p:spTree>
    <p:extLst>
      <p:ext uri="{BB962C8B-B14F-4D97-AF65-F5344CB8AC3E}">
        <p14:creationId xmlns:p14="http://schemas.microsoft.com/office/powerpoint/2010/main" val="4379192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8AD25-1C6B-A0D0-E18F-C80242AD9CD3}"/>
            </a:ext>
          </a:extLst>
        </p:cNvPr>
        <p:cNvGrpSpPr/>
        <p:nvPr/>
      </p:nvGrpSpPr>
      <p:grpSpPr>
        <a:xfrm>
          <a:off x="0" y="0"/>
          <a:ext cx="0" cy="0"/>
          <a:chOff x="0" y="0"/>
          <a:chExt cx="0" cy="0"/>
        </a:xfrm>
      </p:grpSpPr>
      <p:grpSp>
        <p:nvGrpSpPr>
          <p:cNvPr id="2" name="组合 1">
            <a:extLst>
              <a:ext uri="{FF2B5EF4-FFF2-40B4-BE49-F238E27FC236}">
                <a16:creationId xmlns:a16="http://schemas.microsoft.com/office/drawing/2014/main" id="{193614AE-55AF-C320-FBD5-F01BD9ACBC74}"/>
              </a:ext>
            </a:extLst>
          </p:cNvPr>
          <p:cNvGrpSpPr/>
          <p:nvPr/>
        </p:nvGrpSpPr>
        <p:grpSpPr>
          <a:xfrm>
            <a:off x="1598644" y="1435760"/>
            <a:ext cx="7968342" cy="2495940"/>
            <a:chOff x="1698171" y="1367335"/>
            <a:chExt cx="7968342" cy="2495940"/>
          </a:xfrm>
        </p:grpSpPr>
        <p:pic>
          <p:nvPicPr>
            <p:cNvPr id="3" name="图片 2">
              <a:extLst>
                <a:ext uri="{FF2B5EF4-FFF2-40B4-BE49-F238E27FC236}">
                  <a16:creationId xmlns:a16="http://schemas.microsoft.com/office/drawing/2014/main" id="{C99AE523-7B0A-527D-C1CA-12EE5DADC2BC}"/>
                </a:ext>
              </a:extLst>
            </p:cNvPr>
            <p:cNvPicPr>
              <a:picLocks noChangeAspect="1"/>
            </p:cNvPicPr>
            <p:nvPr/>
          </p:nvPicPr>
          <p:blipFill>
            <a:blip r:embed="rId2"/>
            <a:stretch>
              <a:fillRect/>
            </a:stretch>
          </p:blipFill>
          <p:spPr>
            <a:xfrm>
              <a:off x="1698171" y="1367335"/>
              <a:ext cx="7968342" cy="2259015"/>
            </a:xfrm>
            <a:prstGeom prst="rect">
              <a:avLst/>
            </a:prstGeom>
          </p:spPr>
        </p:pic>
        <p:pic>
          <p:nvPicPr>
            <p:cNvPr id="5" name="图片 4">
              <a:extLst>
                <a:ext uri="{FF2B5EF4-FFF2-40B4-BE49-F238E27FC236}">
                  <a16:creationId xmlns:a16="http://schemas.microsoft.com/office/drawing/2014/main" id="{9A197A0E-8DD2-BDBD-0AF1-A78986FBC700}"/>
                </a:ext>
              </a:extLst>
            </p:cNvPr>
            <p:cNvPicPr>
              <a:picLocks noChangeAspect="1"/>
            </p:cNvPicPr>
            <p:nvPr/>
          </p:nvPicPr>
          <p:blipFill>
            <a:blip r:embed="rId3"/>
            <a:stretch>
              <a:fillRect/>
            </a:stretch>
          </p:blipFill>
          <p:spPr>
            <a:xfrm>
              <a:off x="1747934" y="3626350"/>
              <a:ext cx="5454557" cy="236925"/>
            </a:xfrm>
            <a:prstGeom prst="rect">
              <a:avLst/>
            </a:prstGeom>
          </p:spPr>
        </p:pic>
      </p:grpSp>
      <p:sp>
        <p:nvSpPr>
          <p:cNvPr id="4" name="文本框 3">
            <a:extLst>
              <a:ext uri="{FF2B5EF4-FFF2-40B4-BE49-F238E27FC236}">
                <a16:creationId xmlns:a16="http://schemas.microsoft.com/office/drawing/2014/main" id="{9591DA8B-04A0-F905-9B41-009B302BFD7D}"/>
              </a:ext>
            </a:extLst>
          </p:cNvPr>
          <p:cNvSpPr txBox="1"/>
          <p:nvPr/>
        </p:nvSpPr>
        <p:spPr>
          <a:xfrm>
            <a:off x="989045" y="895739"/>
            <a:ext cx="1648408" cy="369332"/>
          </a:xfrm>
          <a:prstGeom prst="rect">
            <a:avLst/>
          </a:prstGeom>
          <a:noFill/>
        </p:spPr>
        <p:txBody>
          <a:bodyPr wrap="square" rtlCol="0">
            <a:spAutoFit/>
          </a:bodyPr>
          <a:lstStyle/>
          <a:p>
            <a:r>
              <a:rPr lang="en-US" altLang="zh-CN" dirty="0" err="1"/>
              <a:t>ReFT</a:t>
            </a:r>
            <a:r>
              <a:rPr lang="zh-CN" altLang="en-US" dirty="0"/>
              <a:t>：</a:t>
            </a:r>
          </a:p>
        </p:txBody>
      </p:sp>
    </p:spTree>
    <p:extLst>
      <p:ext uri="{BB962C8B-B14F-4D97-AF65-F5344CB8AC3E}">
        <p14:creationId xmlns:p14="http://schemas.microsoft.com/office/powerpoint/2010/main" val="4957271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05060-DADC-D4CF-C4F7-D60D0E0D45D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15673837-B4F9-E7E4-128D-420506959968}"/>
              </a:ext>
            </a:extLst>
          </p:cNvPr>
          <p:cNvPicPr>
            <a:picLocks noChangeAspect="1"/>
          </p:cNvPicPr>
          <p:nvPr/>
        </p:nvPicPr>
        <p:blipFill>
          <a:blip r:embed="rId2"/>
          <a:stretch>
            <a:fillRect/>
          </a:stretch>
        </p:blipFill>
        <p:spPr>
          <a:xfrm>
            <a:off x="6873551" y="872900"/>
            <a:ext cx="3918976" cy="2605811"/>
          </a:xfrm>
          <a:prstGeom prst="rect">
            <a:avLst/>
          </a:prstGeom>
        </p:spPr>
      </p:pic>
      <p:pic>
        <p:nvPicPr>
          <p:cNvPr id="7" name="图片 6">
            <a:extLst>
              <a:ext uri="{FF2B5EF4-FFF2-40B4-BE49-F238E27FC236}">
                <a16:creationId xmlns:a16="http://schemas.microsoft.com/office/drawing/2014/main" id="{6846A2AA-B1E1-D78A-F2AC-9B953D6D1969}"/>
              </a:ext>
            </a:extLst>
          </p:cNvPr>
          <p:cNvPicPr>
            <a:picLocks noChangeAspect="1"/>
          </p:cNvPicPr>
          <p:nvPr/>
        </p:nvPicPr>
        <p:blipFill>
          <a:blip r:embed="rId3"/>
          <a:stretch>
            <a:fillRect/>
          </a:stretch>
        </p:blipFill>
        <p:spPr>
          <a:xfrm>
            <a:off x="1418251" y="1509175"/>
            <a:ext cx="5113178" cy="1748724"/>
          </a:xfrm>
          <a:prstGeom prst="rect">
            <a:avLst/>
          </a:prstGeom>
        </p:spPr>
      </p:pic>
      <p:pic>
        <p:nvPicPr>
          <p:cNvPr id="9" name="图片 8">
            <a:extLst>
              <a:ext uri="{FF2B5EF4-FFF2-40B4-BE49-F238E27FC236}">
                <a16:creationId xmlns:a16="http://schemas.microsoft.com/office/drawing/2014/main" id="{8C7CDBFE-7478-ED11-F0D1-C99D8D26E702}"/>
              </a:ext>
            </a:extLst>
          </p:cNvPr>
          <p:cNvPicPr>
            <a:picLocks noChangeAspect="1"/>
          </p:cNvPicPr>
          <p:nvPr/>
        </p:nvPicPr>
        <p:blipFill>
          <a:blip r:embed="rId4"/>
          <a:stretch>
            <a:fillRect/>
          </a:stretch>
        </p:blipFill>
        <p:spPr>
          <a:xfrm>
            <a:off x="1418251" y="3716211"/>
            <a:ext cx="5610955" cy="1502711"/>
          </a:xfrm>
          <a:prstGeom prst="rect">
            <a:avLst/>
          </a:prstGeom>
        </p:spPr>
      </p:pic>
      <p:pic>
        <p:nvPicPr>
          <p:cNvPr id="11" name="图片 10">
            <a:extLst>
              <a:ext uri="{FF2B5EF4-FFF2-40B4-BE49-F238E27FC236}">
                <a16:creationId xmlns:a16="http://schemas.microsoft.com/office/drawing/2014/main" id="{1DCAB22D-D991-118D-0299-74A462A3C4F5}"/>
              </a:ext>
            </a:extLst>
          </p:cNvPr>
          <p:cNvPicPr>
            <a:picLocks noChangeAspect="1"/>
          </p:cNvPicPr>
          <p:nvPr/>
        </p:nvPicPr>
        <p:blipFill>
          <a:blip r:embed="rId5"/>
          <a:stretch>
            <a:fillRect/>
          </a:stretch>
        </p:blipFill>
        <p:spPr>
          <a:xfrm>
            <a:off x="534955" y="718771"/>
            <a:ext cx="2233127" cy="221834"/>
          </a:xfrm>
          <a:prstGeom prst="rect">
            <a:avLst/>
          </a:prstGeom>
        </p:spPr>
      </p:pic>
    </p:spTree>
    <p:extLst>
      <p:ext uri="{BB962C8B-B14F-4D97-AF65-F5344CB8AC3E}">
        <p14:creationId xmlns:p14="http://schemas.microsoft.com/office/powerpoint/2010/main" val="14246624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739DE4-88E4-1876-B31C-1B67930FD4BE}"/>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91261BE1-8C2E-0337-1772-577E16AF2EAB}"/>
              </a:ext>
            </a:extLst>
          </p:cNvPr>
          <p:cNvPicPr>
            <a:picLocks noChangeAspect="1"/>
          </p:cNvPicPr>
          <p:nvPr/>
        </p:nvPicPr>
        <p:blipFill>
          <a:blip r:embed="rId2"/>
          <a:stretch>
            <a:fillRect/>
          </a:stretch>
        </p:blipFill>
        <p:spPr>
          <a:xfrm>
            <a:off x="1965649" y="1451624"/>
            <a:ext cx="5660571" cy="1176854"/>
          </a:xfrm>
          <a:prstGeom prst="rect">
            <a:avLst/>
          </a:prstGeom>
        </p:spPr>
      </p:pic>
      <p:pic>
        <p:nvPicPr>
          <p:cNvPr id="6" name="图片 5">
            <a:extLst>
              <a:ext uri="{FF2B5EF4-FFF2-40B4-BE49-F238E27FC236}">
                <a16:creationId xmlns:a16="http://schemas.microsoft.com/office/drawing/2014/main" id="{660E6402-086B-FC93-F852-AEE164DC298A}"/>
              </a:ext>
            </a:extLst>
          </p:cNvPr>
          <p:cNvPicPr>
            <a:picLocks noChangeAspect="1"/>
          </p:cNvPicPr>
          <p:nvPr/>
        </p:nvPicPr>
        <p:blipFill>
          <a:blip r:embed="rId3"/>
          <a:stretch>
            <a:fillRect/>
          </a:stretch>
        </p:blipFill>
        <p:spPr>
          <a:xfrm>
            <a:off x="1890684" y="2628478"/>
            <a:ext cx="5805248" cy="2491481"/>
          </a:xfrm>
          <a:prstGeom prst="rect">
            <a:avLst/>
          </a:prstGeom>
        </p:spPr>
      </p:pic>
    </p:spTree>
    <p:extLst>
      <p:ext uri="{BB962C8B-B14F-4D97-AF65-F5344CB8AC3E}">
        <p14:creationId xmlns:p14="http://schemas.microsoft.com/office/powerpoint/2010/main" val="16795514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607C4-A6DE-6ADB-0133-E0B0CC349CB0}"/>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9C61D9EB-5534-87A3-3F70-AE377663592B}"/>
              </a:ext>
            </a:extLst>
          </p:cNvPr>
          <p:cNvSpPr txBox="1"/>
          <p:nvPr/>
        </p:nvSpPr>
        <p:spPr>
          <a:xfrm>
            <a:off x="447869" y="510073"/>
            <a:ext cx="1555102" cy="369332"/>
          </a:xfrm>
          <a:prstGeom prst="rect">
            <a:avLst/>
          </a:prstGeom>
          <a:noFill/>
        </p:spPr>
        <p:txBody>
          <a:bodyPr wrap="square" rtlCol="0">
            <a:spAutoFit/>
          </a:bodyPr>
          <a:lstStyle/>
          <a:p>
            <a:r>
              <a:rPr lang="en-US" altLang="zh-CN" dirty="0"/>
              <a:t>Experiments:</a:t>
            </a:r>
            <a:endParaRPr lang="zh-CN" altLang="en-US" dirty="0"/>
          </a:p>
        </p:txBody>
      </p:sp>
      <p:pic>
        <p:nvPicPr>
          <p:cNvPr id="4" name="图片 3">
            <a:extLst>
              <a:ext uri="{FF2B5EF4-FFF2-40B4-BE49-F238E27FC236}">
                <a16:creationId xmlns:a16="http://schemas.microsoft.com/office/drawing/2014/main" id="{7FCD08B8-6581-5AE5-6373-AB331616D31E}"/>
              </a:ext>
            </a:extLst>
          </p:cNvPr>
          <p:cNvPicPr>
            <a:picLocks noChangeAspect="1"/>
          </p:cNvPicPr>
          <p:nvPr/>
        </p:nvPicPr>
        <p:blipFill>
          <a:blip r:embed="rId2"/>
          <a:stretch>
            <a:fillRect/>
          </a:stretch>
        </p:blipFill>
        <p:spPr>
          <a:xfrm>
            <a:off x="2699657" y="991870"/>
            <a:ext cx="6314750" cy="5225428"/>
          </a:xfrm>
          <a:prstGeom prst="rect">
            <a:avLst/>
          </a:prstGeom>
        </p:spPr>
      </p:pic>
      <p:sp>
        <p:nvSpPr>
          <p:cNvPr id="5" name="文本框 4">
            <a:extLst>
              <a:ext uri="{FF2B5EF4-FFF2-40B4-BE49-F238E27FC236}">
                <a16:creationId xmlns:a16="http://schemas.microsoft.com/office/drawing/2014/main" id="{3C19AEBC-99C1-1A25-FBA9-BECF21077A14}"/>
              </a:ext>
            </a:extLst>
          </p:cNvPr>
          <p:cNvSpPr txBox="1"/>
          <p:nvPr/>
        </p:nvSpPr>
        <p:spPr>
          <a:xfrm>
            <a:off x="1225420" y="1175657"/>
            <a:ext cx="1841241" cy="307777"/>
          </a:xfrm>
          <a:prstGeom prst="rect">
            <a:avLst/>
          </a:prstGeom>
          <a:noFill/>
        </p:spPr>
        <p:txBody>
          <a:bodyPr wrap="square" rtlCol="0">
            <a:spAutoFit/>
          </a:bodyPr>
          <a:lstStyle/>
          <a:p>
            <a:r>
              <a:rPr lang="zh-CN" altLang="en-US" sz="1400" dirty="0"/>
              <a:t>常识推理任务：</a:t>
            </a:r>
          </a:p>
        </p:txBody>
      </p:sp>
    </p:spTree>
    <p:extLst>
      <p:ext uri="{BB962C8B-B14F-4D97-AF65-F5344CB8AC3E}">
        <p14:creationId xmlns:p14="http://schemas.microsoft.com/office/powerpoint/2010/main" val="18056261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255F3-CBB6-5C42-6844-45B440576C54}"/>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6685DC2F-F6CA-B7D7-7E72-63878F629559}"/>
              </a:ext>
            </a:extLst>
          </p:cNvPr>
          <p:cNvPicPr>
            <a:picLocks noChangeAspect="1"/>
          </p:cNvPicPr>
          <p:nvPr/>
        </p:nvPicPr>
        <p:blipFill>
          <a:blip r:embed="rId2"/>
          <a:stretch>
            <a:fillRect/>
          </a:stretch>
        </p:blipFill>
        <p:spPr>
          <a:xfrm>
            <a:off x="2640175" y="1628125"/>
            <a:ext cx="6911650" cy="3541850"/>
          </a:xfrm>
          <a:prstGeom prst="rect">
            <a:avLst/>
          </a:prstGeom>
        </p:spPr>
      </p:pic>
      <p:sp>
        <p:nvSpPr>
          <p:cNvPr id="4" name="文本框 3">
            <a:extLst>
              <a:ext uri="{FF2B5EF4-FFF2-40B4-BE49-F238E27FC236}">
                <a16:creationId xmlns:a16="http://schemas.microsoft.com/office/drawing/2014/main" id="{CF4AF023-B254-D66E-48C7-ACC7FB782A42}"/>
              </a:ext>
            </a:extLst>
          </p:cNvPr>
          <p:cNvSpPr txBox="1"/>
          <p:nvPr/>
        </p:nvSpPr>
        <p:spPr>
          <a:xfrm>
            <a:off x="1125894" y="1474237"/>
            <a:ext cx="1841241" cy="307777"/>
          </a:xfrm>
          <a:prstGeom prst="rect">
            <a:avLst/>
          </a:prstGeom>
          <a:noFill/>
        </p:spPr>
        <p:txBody>
          <a:bodyPr wrap="square" rtlCol="0">
            <a:spAutoFit/>
          </a:bodyPr>
          <a:lstStyle/>
          <a:p>
            <a:r>
              <a:rPr lang="zh-CN" altLang="en-US" sz="1400" dirty="0"/>
              <a:t>数学推理任务：</a:t>
            </a:r>
          </a:p>
        </p:txBody>
      </p:sp>
    </p:spTree>
    <p:extLst>
      <p:ext uri="{BB962C8B-B14F-4D97-AF65-F5344CB8AC3E}">
        <p14:creationId xmlns:p14="http://schemas.microsoft.com/office/powerpoint/2010/main" val="36484197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861BA-38E0-DC04-F9D9-D533E46E015E}"/>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2D6ECB30-A871-A1C3-97A7-056512F304EF}"/>
              </a:ext>
            </a:extLst>
          </p:cNvPr>
          <p:cNvSpPr txBox="1"/>
          <p:nvPr/>
        </p:nvSpPr>
        <p:spPr>
          <a:xfrm>
            <a:off x="1125894" y="1474237"/>
            <a:ext cx="1841241" cy="307777"/>
          </a:xfrm>
          <a:prstGeom prst="rect">
            <a:avLst/>
          </a:prstGeom>
          <a:noFill/>
        </p:spPr>
        <p:txBody>
          <a:bodyPr wrap="square" rtlCol="0">
            <a:spAutoFit/>
          </a:bodyPr>
          <a:lstStyle/>
          <a:p>
            <a:r>
              <a:rPr lang="zh-CN" altLang="en-US" sz="1400" dirty="0"/>
              <a:t>指令跟随任务：</a:t>
            </a:r>
          </a:p>
        </p:txBody>
      </p:sp>
      <p:pic>
        <p:nvPicPr>
          <p:cNvPr id="5" name="图片 4">
            <a:extLst>
              <a:ext uri="{FF2B5EF4-FFF2-40B4-BE49-F238E27FC236}">
                <a16:creationId xmlns:a16="http://schemas.microsoft.com/office/drawing/2014/main" id="{697A6EA0-EFD2-DF89-0506-BFF10457C2A4}"/>
              </a:ext>
            </a:extLst>
          </p:cNvPr>
          <p:cNvPicPr>
            <a:picLocks noChangeAspect="1"/>
          </p:cNvPicPr>
          <p:nvPr/>
        </p:nvPicPr>
        <p:blipFill>
          <a:blip r:embed="rId2"/>
          <a:stretch>
            <a:fillRect/>
          </a:stretch>
        </p:blipFill>
        <p:spPr>
          <a:xfrm>
            <a:off x="2547568" y="1769707"/>
            <a:ext cx="6505301" cy="3614056"/>
          </a:xfrm>
          <a:prstGeom prst="rect">
            <a:avLst/>
          </a:prstGeom>
        </p:spPr>
      </p:pic>
    </p:spTree>
    <p:extLst>
      <p:ext uri="{BB962C8B-B14F-4D97-AF65-F5344CB8AC3E}">
        <p14:creationId xmlns:p14="http://schemas.microsoft.com/office/powerpoint/2010/main" val="41274364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C16E9D-89EF-2433-732F-46EB877731AF}"/>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745E1A61-B041-6C7D-BDD1-07FFF8B9F84F}"/>
              </a:ext>
            </a:extLst>
          </p:cNvPr>
          <p:cNvSpPr txBox="1"/>
          <p:nvPr/>
        </p:nvSpPr>
        <p:spPr>
          <a:xfrm>
            <a:off x="1125894" y="1474237"/>
            <a:ext cx="1841241" cy="307777"/>
          </a:xfrm>
          <a:prstGeom prst="rect">
            <a:avLst/>
          </a:prstGeom>
          <a:noFill/>
        </p:spPr>
        <p:txBody>
          <a:bodyPr wrap="square" rtlCol="0">
            <a:spAutoFit/>
          </a:bodyPr>
          <a:lstStyle/>
          <a:p>
            <a:r>
              <a:rPr lang="zh-CN" altLang="en-US" sz="1400" dirty="0"/>
              <a:t>语言理解任务：</a:t>
            </a:r>
          </a:p>
        </p:txBody>
      </p:sp>
      <p:pic>
        <p:nvPicPr>
          <p:cNvPr id="3" name="图片 2">
            <a:extLst>
              <a:ext uri="{FF2B5EF4-FFF2-40B4-BE49-F238E27FC236}">
                <a16:creationId xmlns:a16="http://schemas.microsoft.com/office/drawing/2014/main" id="{2E9ADADA-80BB-746B-5A2B-E3A694542D26}"/>
              </a:ext>
            </a:extLst>
          </p:cNvPr>
          <p:cNvPicPr>
            <a:picLocks noChangeAspect="1"/>
          </p:cNvPicPr>
          <p:nvPr/>
        </p:nvPicPr>
        <p:blipFill>
          <a:blip r:embed="rId2"/>
          <a:stretch>
            <a:fillRect/>
          </a:stretch>
        </p:blipFill>
        <p:spPr>
          <a:xfrm>
            <a:off x="2767175" y="2077617"/>
            <a:ext cx="6308491" cy="3591656"/>
          </a:xfrm>
          <a:prstGeom prst="rect">
            <a:avLst/>
          </a:prstGeom>
        </p:spPr>
      </p:pic>
      <p:sp>
        <p:nvSpPr>
          <p:cNvPr id="7" name="文本框 6">
            <a:extLst>
              <a:ext uri="{FF2B5EF4-FFF2-40B4-BE49-F238E27FC236}">
                <a16:creationId xmlns:a16="http://schemas.microsoft.com/office/drawing/2014/main" id="{9B0DAD72-2EA4-5671-477D-22E497C71BC9}"/>
              </a:ext>
            </a:extLst>
          </p:cNvPr>
          <p:cNvSpPr txBox="1"/>
          <p:nvPr/>
        </p:nvSpPr>
        <p:spPr>
          <a:xfrm>
            <a:off x="2873420" y="1474237"/>
            <a:ext cx="6096000" cy="369332"/>
          </a:xfrm>
          <a:prstGeom prst="rect">
            <a:avLst/>
          </a:prstGeom>
          <a:noFill/>
        </p:spPr>
        <p:txBody>
          <a:bodyPr wrap="square">
            <a:spAutoFit/>
          </a:bodyPr>
          <a:lstStyle/>
          <a:p>
            <a:r>
              <a:rPr lang="zh-CN" altLang="en-US" sz="1800" dirty="0">
                <a:latin typeface="Times New Roman" panose="02020603050405020304" pitchFamily="18" charset="0"/>
                <a:cs typeface="Times New Roman" panose="02020603050405020304" pitchFamily="18" charset="0"/>
              </a:rPr>
              <a:t>RoBERTa base (125M) and large (355M) models</a:t>
            </a:r>
            <a:endParaRPr lang="en-US" altLang="zh-C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6128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183F4-A797-FD7B-28FC-AA3158E21372}"/>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63F00D5D-7119-DF04-A797-7EFFEB04BC1E}"/>
              </a:ext>
            </a:extLst>
          </p:cNvPr>
          <p:cNvSpPr txBox="1"/>
          <p:nvPr/>
        </p:nvSpPr>
        <p:spPr>
          <a:xfrm>
            <a:off x="1125894" y="1474237"/>
            <a:ext cx="1841241" cy="307777"/>
          </a:xfrm>
          <a:prstGeom prst="rect">
            <a:avLst/>
          </a:prstGeom>
          <a:noFill/>
        </p:spPr>
        <p:txBody>
          <a:bodyPr wrap="square" rtlCol="0">
            <a:spAutoFit/>
          </a:bodyPr>
          <a:lstStyle/>
          <a:p>
            <a:r>
              <a:rPr lang="zh-CN" altLang="en-US" sz="1400" dirty="0"/>
              <a:t>语言理解任务：</a:t>
            </a:r>
          </a:p>
        </p:txBody>
      </p:sp>
      <p:pic>
        <p:nvPicPr>
          <p:cNvPr id="3" name="图片 2">
            <a:extLst>
              <a:ext uri="{FF2B5EF4-FFF2-40B4-BE49-F238E27FC236}">
                <a16:creationId xmlns:a16="http://schemas.microsoft.com/office/drawing/2014/main" id="{1FD248C5-2541-651E-E8E3-40AC1B372EE9}"/>
              </a:ext>
            </a:extLst>
          </p:cNvPr>
          <p:cNvPicPr>
            <a:picLocks noChangeAspect="1"/>
          </p:cNvPicPr>
          <p:nvPr/>
        </p:nvPicPr>
        <p:blipFill>
          <a:blip r:embed="rId2"/>
          <a:stretch>
            <a:fillRect/>
          </a:stretch>
        </p:blipFill>
        <p:spPr>
          <a:xfrm>
            <a:off x="2767175" y="2077617"/>
            <a:ext cx="6308491" cy="3591656"/>
          </a:xfrm>
          <a:prstGeom prst="rect">
            <a:avLst/>
          </a:prstGeom>
        </p:spPr>
      </p:pic>
      <p:sp>
        <p:nvSpPr>
          <p:cNvPr id="7" name="文本框 6">
            <a:extLst>
              <a:ext uri="{FF2B5EF4-FFF2-40B4-BE49-F238E27FC236}">
                <a16:creationId xmlns:a16="http://schemas.microsoft.com/office/drawing/2014/main" id="{9E65D435-2F51-81EC-18C6-E8821409C206}"/>
              </a:ext>
            </a:extLst>
          </p:cNvPr>
          <p:cNvSpPr txBox="1"/>
          <p:nvPr/>
        </p:nvSpPr>
        <p:spPr>
          <a:xfrm>
            <a:off x="2873420" y="1474237"/>
            <a:ext cx="6096000" cy="369332"/>
          </a:xfrm>
          <a:prstGeom prst="rect">
            <a:avLst/>
          </a:prstGeom>
          <a:noFill/>
        </p:spPr>
        <p:txBody>
          <a:bodyPr wrap="square">
            <a:spAutoFit/>
          </a:bodyPr>
          <a:lstStyle/>
          <a:p>
            <a:r>
              <a:rPr lang="zh-CN" altLang="en-US" sz="1800" dirty="0">
                <a:latin typeface="Times New Roman" panose="02020603050405020304" pitchFamily="18" charset="0"/>
                <a:cs typeface="Times New Roman" panose="02020603050405020304" pitchFamily="18" charset="0"/>
              </a:rPr>
              <a:t>RoBERTa base (125M) and large (355M) models</a:t>
            </a:r>
            <a:endParaRPr lang="en-US" altLang="zh-C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74890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20D51-3B28-92ED-5825-5A233110549F}"/>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C0A26410-1A5F-B6C4-4547-40B1CC092398}"/>
              </a:ext>
            </a:extLst>
          </p:cNvPr>
          <p:cNvSpPr txBox="1"/>
          <p:nvPr/>
        </p:nvSpPr>
        <p:spPr>
          <a:xfrm>
            <a:off x="2774302" y="1623527"/>
            <a:ext cx="5816082" cy="3963586"/>
          </a:xfrm>
          <a:prstGeom prst="rect">
            <a:avLst/>
          </a:prstGeom>
          <a:noFill/>
        </p:spPr>
        <p:txBody>
          <a:bodyPr wrap="square" rtlCol="0">
            <a:spAutoFit/>
          </a:bodyPr>
          <a:lstStyle/>
          <a:p>
            <a:pPr>
              <a:lnSpc>
                <a:spcPct val="200000"/>
              </a:lnSpc>
            </a:pPr>
            <a:r>
              <a:rPr lang="en-US" altLang="zh-CN" sz="1600" dirty="0"/>
              <a:t>Conclusion</a:t>
            </a:r>
            <a:r>
              <a:rPr lang="zh-CN" altLang="en-US" sz="1600" dirty="0"/>
              <a:t>：</a:t>
            </a:r>
            <a:endParaRPr lang="en-US" altLang="zh-CN" sz="1600" dirty="0"/>
          </a:p>
          <a:p>
            <a:pPr marL="285750" indent="-285750">
              <a:lnSpc>
                <a:spcPct val="200000"/>
              </a:lnSpc>
              <a:buFont typeface="Arial" panose="020B0604020202020204" pitchFamily="34" charset="0"/>
              <a:buChar char="•"/>
            </a:pPr>
            <a:r>
              <a:rPr lang="zh-CN" altLang="en-US" sz="1600" dirty="0"/>
              <a:t>通过表征进行微调成本更低；</a:t>
            </a:r>
            <a:endParaRPr lang="en-US" altLang="zh-CN" sz="1600" dirty="0"/>
          </a:p>
          <a:p>
            <a:pPr marL="285750" indent="-285750">
              <a:lnSpc>
                <a:spcPct val="200000"/>
              </a:lnSpc>
              <a:buFont typeface="Arial" panose="020B0604020202020204" pitchFamily="34" charset="0"/>
              <a:buChar char="•"/>
            </a:pPr>
            <a:r>
              <a:rPr lang="zh-CN" altLang="en-US" sz="1600" dirty="0"/>
              <a:t>实验效果上，表征微调在体量大的模型上表现普遍更好；</a:t>
            </a:r>
            <a:endParaRPr lang="en-US" altLang="zh-CN" sz="1600" dirty="0"/>
          </a:p>
          <a:p>
            <a:pPr marL="285750" indent="-285750">
              <a:lnSpc>
                <a:spcPct val="200000"/>
              </a:lnSpc>
              <a:buFont typeface="Arial" panose="020B0604020202020204" pitchFamily="34" charset="0"/>
              <a:buChar char="•"/>
            </a:pPr>
            <a:r>
              <a:rPr lang="zh-CN" altLang="en-US" sz="1600" dirty="0"/>
              <a:t>表征微调更具有可解释性，之前的许多工作可以启发在</a:t>
            </a:r>
            <a:r>
              <a:rPr lang="en-US" altLang="zh-CN" sz="1600" dirty="0"/>
              <a:t>LLM</a:t>
            </a:r>
            <a:r>
              <a:rPr lang="zh-CN" altLang="en-US" sz="1600" dirty="0"/>
              <a:t>上的工作；</a:t>
            </a:r>
            <a:endParaRPr lang="en-US" altLang="zh-CN" sz="1600" dirty="0"/>
          </a:p>
          <a:p>
            <a:pPr marL="285750" indent="-285750">
              <a:lnSpc>
                <a:spcPct val="200000"/>
              </a:lnSpc>
              <a:buFont typeface="Arial" panose="020B0604020202020204" pitchFamily="34" charset="0"/>
              <a:buChar char="•"/>
            </a:pPr>
            <a:r>
              <a:rPr lang="zh-CN" altLang="en-US" sz="1600" dirty="0"/>
              <a:t>表征微调不会损伤模型能力。</a:t>
            </a:r>
            <a:endParaRPr lang="en-US" altLang="zh-CN" sz="1600" dirty="0"/>
          </a:p>
          <a:p>
            <a:pPr>
              <a:lnSpc>
                <a:spcPct val="200000"/>
              </a:lnSpc>
            </a:pPr>
            <a:endParaRPr lang="en-US" altLang="zh-CN" sz="1600" dirty="0"/>
          </a:p>
          <a:p>
            <a:pPr>
              <a:lnSpc>
                <a:spcPct val="200000"/>
              </a:lnSpc>
            </a:pPr>
            <a:endParaRPr lang="zh-CN" altLang="en-US" sz="1600" dirty="0"/>
          </a:p>
        </p:txBody>
      </p:sp>
    </p:spTree>
    <p:extLst>
      <p:ext uri="{BB962C8B-B14F-4D97-AF65-F5344CB8AC3E}">
        <p14:creationId xmlns:p14="http://schemas.microsoft.com/office/powerpoint/2010/main" val="35800992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FD73FA-4653-CC65-3EF2-EBB5DC283AD4}"/>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5A5623F5-9A8A-DCA3-FB91-5E8CFA54AA84}"/>
              </a:ext>
            </a:extLst>
          </p:cNvPr>
          <p:cNvSpPr txBox="1"/>
          <p:nvPr/>
        </p:nvSpPr>
        <p:spPr>
          <a:xfrm>
            <a:off x="1078934" y="1949490"/>
            <a:ext cx="9128756" cy="3458639"/>
          </a:xfrm>
          <a:prstGeom prst="rect">
            <a:avLst/>
          </a:prstGeom>
          <a:noFill/>
        </p:spPr>
        <p:txBody>
          <a:bodyPr wrap="square">
            <a:spAutoFit/>
          </a:bodyPr>
          <a:lstStyle/>
          <a:p>
            <a:pPr marL="285750" indent="-285750" algn="l">
              <a:lnSpc>
                <a:spcPct val="200000"/>
              </a:lnSpc>
              <a:spcAft>
                <a:spcPts val="150"/>
              </a:spcAft>
              <a:buFont typeface="Arial" panose="020B0604020202020204" pitchFamily="34" charset="0"/>
              <a:buChar char="•"/>
            </a:pPr>
            <a:r>
              <a:rPr lang="en-US" altLang="zh-CN" dirty="0">
                <a:hlinkClick r:id="rId2">
                  <a:extLst>
                    <a:ext uri="{A12FA001-AC4F-418D-AE19-62706E023703}">
                      <ahyp:hlinkClr xmlns:ahyp="http://schemas.microsoft.com/office/drawing/2018/hyperlinkcolor" val="tx"/>
                    </a:ext>
                  </a:extLst>
                </a:hlinkClick>
              </a:rPr>
              <a:t>Representation engineering: A top-down approach to ai transparency</a:t>
            </a:r>
            <a:r>
              <a:rPr lang="en-US" altLang="zh-CN" dirty="0"/>
              <a:t>     2023</a:t>
            </a:r>
          </a:p>
          <a:p>
            <a:pPr marL="285750" indent="-285750">
              <a:lnSpc>
                <a:spcPct val="200000"/>
              </a:lnSpc>
              <a:spcAft>
                <a:spcPts val="150"/>
              </a:spcAft>
              <a:buFont typeface="Arial" panose="020B0604020202020204" pitchFamily="34" charset="0"/>
              <a:buChar char="•"/>
            </a:pPr>
            <a:r>
              <a:rPr lang="zh-CN" altLang="en-US" dirty="0"/>
              <a:t>Extracting Latent Steering Vectors from Pretrained Language Models    </a:t>
            </a:r>
            <a:r>
              <a:rPr lang="en-US" altLang="zh-CN" dirty="0"/>
              <a:t>ACL2022</a:t>
            </a:r>
          </a:p>
          <a:p>
            <a:pPr marL="285750" indent="-285750">
              <a:spcAft>
                <a:spcPts val="150"/>
              </a:spcAft>
              <a:buFont typeface="Arial" panose="020B0604020202020204" pitchFamily="34" charset="0"/>
              <a:buChar char="•"/>
            </a:pPr>
            <a:r>
              <a:rPr lang="en-US" altLang="zh-CN" dirty="0"/>
              <a:t>Aligning Large Language Models with Human Preferences through Representation Engineering     ACL2024</a:t>
            </a:r>
          </a:p>
          <a:p>
            <a:pPr marL="285750" indent="-285750">
              <a:spcAft>
                <a:spcPts val="150"/>
              </a:spcAft>
              <a:buFont typeface="Arial" panose="020B0604020202020204" pitchFamily="34" charset="0"/>
              <a:buChar char="•"/>
            </a:pPr>
            <a:endParaRPr lang="en-US" altLang="zh-CN" dirty="0"/>
          </a:p>
          <a:p>
            <a:pPr marL="285750" indent="-285750">
              <a:spcAft>
                <a:spcPts val="150"/>
              </a:spcAft>
              <a:buFont typeface="Arial" panose="020B0604020202020204" pitchFamily="34" charset="0"/>
              <a:buChar char="•"/>
            </a:pPr>
            <a:r>
              <a:rPr lang="en-US" altLang="zh-CN" dirty="0"/>
              <a:t>Deep Feature Interpolation for Image Content Changes    CVPR2017</a:t>
            </a:r>
            <a:br>
              <a:rPr lang="en-US" altLang="zh-CN" dirty="0"/>
            </a:br>
            <a:br>
              <a:rPr lang="en-US" altLang="zh-CN" dirty="0"/>
            </a:br>
            <a:endParaRPr lang="zh-CN" altLang="en-US" dirty="0"/>
          </a:p>
          <a:p>
            <a:pPr algn="l">
              <a:lnSpc>
                <a:spcPct val="200000"/>
              </a:lnSpc>
              <a:spcAft>
                <a:spcPts val="150"/>
              </a:spcAft>
            </a:pPr>
            <a:endParaRPr lang="en-US" altLang="zh-CN" b="0" i="0" dirty="0">
              <a:solidFill>
                <a:srgbClr val="222222"/>
              </a:solidFill>
              <a:effectLst/>
              <a:latin typeface="Arial" panose="020B0604020202020204" pitchFamily="34" charset="0"/>
            </a:endParaRPr>
          </a:p>
        </p:txBody>
      </p:sp>
      <p:sp>
        <p:nvSpPr>
          <p:cNvPr id="2" name="文本框 1">
            <a:extLst>
              <a:ext uri="{FF2B5EF4-FFF2-40B4-BE49-F238E27FC236}">
                <a16:creationId xmlns:a16="http://schemas.microsoft.com/office/drawing/2014/main" id="{B95EFB6E-C249-9176-4382-18F9CED60711}"/>
              </a:ext>
            </a:extLst>
          </p:cNvPr>
          <p:cNvSpPr txBox="1"/>
          <p:nvPr/>
        </p:nvSpPr>
        <p:spPr>
          <a:xfrm>
            <a:off x="684245" y="839755"/>
            <a:ext cx="1965649" cy="369332"/>
          </a:xfrm>
          <a:prstGeom prst="rect">
            <a:avLst/>
          </a:prstGeom>
          <a:noFill/>
        </p:spPr>
        <p:txBody>
          <a:bodyPr wrap="square" rtlCol="0">
            <a:spAutoFit/>
          </a:bodyPr>
          <a:lstStyle/>
          <a:p>
            <a:r>
              <a:rPr lang="en-US" altLang="zh-CN" dirty="0"/>
              <a:t>Related work</a:t>
            </a:r>
            <a:r>
              <a:rPr lang="zh-CN" altLang="en-US" dirty="0"/>
              <a:t>：</a:t>
            </a:r>
          </a:p>
        </p:txBody>
      </p:sp>
    </p:spTree>
    <p:extLst>
      <p:ext uri="{BB962C8B-B14F-4D97-AF65-F5344CB8AC3E}">
        <p14:creationId xmlns:p14="http://schemas.microsoft.com/office/powerpoint/2010/main" val="3012059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87403-8DBC-ADE2-7F96-08B341E8FC4C}"/>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D343D946-CC45-9726-E5ED-5F60CBB5CD8C}"/>
              </a:ext>
            </a:extLst>
          </p:cNvPr>
          <p:cNvSpPr txBox="1"/>
          <p:nvPr/>
        </p:nvSpPr>
        <p:spPr>
          <a:xfrm>
            <a:off x="2425700" y="1914987"/>
            <a:ext cx="6096000" cy="2708434"/>
          </a:xfrm>
          <a:prstGeom prst="rect">
            <a:avLst/>
          </a:prstGeom>
          <a:noFill/>
        </p:spPr>
        <p:txBody>
          <a:bodyPr wrap="square">
            <a:spAutoFit/>
          </a:bodyPr>
          <a:lstStyle/>
          <a:p>
            <a:pPr marL="342900" indent="-342900" algn="l">
              <a:lnSpc>
                <a:spcPts val="2099"/>
              </a:lnSpc>
              <a:spcAft>
                <a:spcPts val="900"/>
              </a:spcAft>
              <a:buFont typeface="+mj-lt"/>
              <a:buAutoNum type="arabicPeriod"/>
            </a:pPr>
            <a:r>
              <a:rPr lang="en-US" altLang="zh-CN" i="0" dirty="0">
                <a:solidFill>
                  <a:srgbClr val="000000"/>
                </a:solidFill>
                <a:effectLst/>
                <a:latin typeface="Lucida Grande"/>
              </a:rPr>
              <a:t>Steering Language Models With Activation Engineering  2023</a:t>
            </a:r>
          </a:p>
          <a:p>
            <a:pPr marL="342900" indent="-342900">
              <a:lnSpc>
                <a:spcPts val="2099"/>
              </a:lnSpc>
              <a:spcAft>
                <a:spcPts val="900"/>
              </a:spcAft>
              <a:buFont typeface="+mj-lt"/>
              <a:buAutoNum type="arabicPeriod"/>
            </a:pPr>
            <a:r>
              <a:rPr lang="zh-CN" altLang="en-US" dirty="0"/>
              <a:t>Advancing Parameter Efficiency in Fine-tuning via Representation Editing   </a:t>
            </a:r>
            <a:r>
              <a:rPr lang="en-US" altLang="zh-CN" dirty="0"/>
              <a:t>ACL2024</a:t>
            </a:r>
          </a:p>
          <a:p>
            <a:pPr marL="342900" indent="-342900">
              <a:lnSpc>
                <a:spcPts val="2099"/>
              </a:lnSpc>
              <a:spcAft>
                <a:spcPts val="900"/>
              </a:spcAft>
              <a:buFont typeface="+mj-lt"/>
              <a:buAutoNum type="arabicPeriod"/>
            </a:pPr>
            <a:r>
              <a:rPr lang="zh-CN" altLang="en-US" dirty="0"/>
              <a:t>ReFT: Representation Finetuning for Language Models   </a:t>
            </a:r>
            <a:r>
              <a:rPr lang="en-US" altLang="zh-CN" b="0" i="0" dirty="0" err="1">
                <a:solidFill>
                  <a:srgbClr val="212529"/>
                </a:solidFill>
                <a:effectLst/>
                <a:latin typeface="Exo"/>
              </a:rPr>
              <a:t>NeurIPS</a:t>
            </a:r>
            <a:r>
              <a:rPr lang="en-US" altLang="zh-CN" b="0" i="0" dirty="0">
                <a:solidFill>
                  <a:srgbClr val="212529"/>
                </a:solidFill>
                <a:effectLst/>
                <a:latin typeface="Exo"/>
              </a:rPr>
              <a:t> 2024 Spotlight</a:t>
            </a:r>
          </a:p>
          <a:p>
            <a:pPr marL="342900" indent="-342900">
              <a:lnSpc>
                <a:spcPts val="2099"/>
              </a:lnSpc>
              <a:spcAft>
                <a:spcPts val="900"/>
              </a:spcAft>
              <a:buFont typeface="+mj-lt"/>
              <a:buAutoNum type="arabicPeriod"/>
            </a:pPr>
            <a:endParaRPr lang="zh-CN" altLang="en-US" dirty="0"/>
          </a:p>
          <a:p>
            <a:pPr marL="342900" indent="-342900" algn="l">
              <a:lnSpc>
                <a:spcPts val="2099"/>
              </a:lnSpc>
              <a:spcAft>
                <a:spcPts val="900"/>
              </a:spcAft>
              <a:buFont typeface="+mj-lt"/>
              <a:buAutoNum type="arabicPeriod"/>
            </a:pPr>
            <a:endParaRPr lang="en-US" altLang="zh-CN" i="0" dirty="0">
              <a:solidFill>
                <a:srgbClr val="000000"/>
              </a:solidFill>
              <a:effectLst/>
              <a:latin typeface="Lucida Grande"/>
            </a:endParaRPr>
          </a:p>
        </p:txBody>
      </p:sp>
    </p:spTree>
    <p:extLst>
      <p:ext uri="{BB962C8B-B14F-4D97-AF65-F5344CB8AC3E}">
        <p14:creationId xmlns:p14="http://schemas.microsoft.com/office/powerpoint/2010/main" val="2150889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B21DF-E9B7-C83D-5E73-616B7088CFB5}"/>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EC5517ED-05F7-AD38-2568-E88501335A8A}"/>
              </a:ext>
            </a:extLst>
          </p:cNvPr>
          <p:cNvPicPr>
            <a:picLocks noChangeAspect="1"/>
          </p:cNvPicPr>
          <p:nvPr/>
        </p:nvPicPr>
        <p:blipFill>
          <a:blip r:embed="rId2"/>
          <a:stretch>
            <a:fillRect/>
          </a:stretch>
        </p:blipFill>
        <p:spPr>
          <a:xfrm>
            <a:off x="2258009" y="1785896"/>
            <a:ext cx="6916586" cy="2358327"/>
          </a:xfrm>
          <a:prstGeom prst="rect">
            <a:avLst/>
          </a:prstGeom>
        </p:spPr>
      </p:pic>
      <p:sp>
        <p:nvSpPr>
          <p:cNvPr id="3" name="文本框 2">
            <a:extLst>
              <a:ext uri="{FF2B5EF4-FFF2-40B4-BE49-F238E27FC236}">
                <a16:creationId xmlns:a16="http://schemas.microsoft.com/office/drawing/2014/main" id="{B155A88A-2FDA-B927-A952-BCB205507B1F}"/>
              </a:ext>
            </a:extLst>
          </p:cNvPr>
          <p:cNvSpPr txBox="1"/>
          <p:nvPr/>
        </p:nvSpPr>
        <p:spPr>
          <a:xfrm>
            <a:off x="4590661" y="4601939"/>
            <a:ext cx="6096000" cy="369332"/>
          </a:xfrm>
          <a:prstGeom prst="rect">
            <a:avLst/>
          </a:prstGeom>
          <a:noFill/>
        </p:spPr>
        <p:txBody>
          <a:bodyPr wrap="square">
            <a:spAutoFit/>
          </a:bodyPr>
          <a:lstStyle/>
          <a:p>
            <a:r>
              <a:rPr lang="en-US" altLang="zh-CN" i="0" dirty="0">
                <a:solidFill>
                  <a:srgbClr val="000000"/>
                </a:solidFill>
                <a:effectLst/>
                <a:latin typeface="Lucida Grande"/>
              </a:rPr>
              <a:t>2023</a:t>
            </a:r>
            <a:endParaRPr lang="zh-CN" altLang="en-US" dirty="0"/>
          </a:p>
        </p:txBody>
      </p:sp>
    </p:spTree>
    <p:extLst>
      <p:ext uri="{BB962C8B-B14F-4D97-AF65-F5344CB8AC3E}">
        <p14:creationId xmlns:p14="http://schemas.microsoft.com/office/powerpoint/2010/main" val="3543771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D5FF8-D109-0370-6366-FAB4B89797D3}"/>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A2AD2728-27ED-1F25-13FB-63A456AC5AE7}"/>
              </a:ext>
            </a:extLst>
          </p:cNvPr>
          <p:cNvPicPr>
            <a:picLocks noChangeAspect="1"/>
          </p:cNvPicPr>
          <p:nvPr/>
        </p:nvPicPr>
        <p:blipFill>
          <a:blip r:embed="rId2"/>
          <a:srcRect b="86131"/>
          <a:stretch/>
        </p:blipFill>
        <p:spPr>
          <a:xfrm>
            <a:off x="745577" y="1695782"/>
            <a:ext cx="5091742" cy="320130"/>
          </a:xfrm>
          <a:prstGeom prst="rect">
            <a:avLst/>
          </a:prstGeom>
        </p:spPr>
      </p:pic>
      <p:pic>
        <p:nvPicPr>
          <p:cNvPr id="6" name="图片 5">
            <a:extLst>
              <a:ext uri="{FF2B5EF4-FFF2-40B4-BE49-F238E27FC236}">
                <a16:creationId xmlns:a16="http://schemas.microsoft.com/office/drawing/2014/main" id="{06E52919-DE91-7495-C6A9-6770C0706DE3}"/>
              </a:ext>
            </a:extLst>
          </p:cNvPr>
          <p:cNvPicPr>
            <a:picLocks noChangeAspect="1"/>
          </p:cNvPicPr>
          <p:nvPr/>
        </p:nvPicPr>
        <p:blipFill>
          <a:blip r:embed="rId3"/>
          <a:stretch>
            <a:fillRect/>
          </a:stretch>
        </p:blipFill>
        <p:spPr>
          <a:xfrm>
            <a:off x="734683" y="2320830"/>
            <a:ext cx="5091743" cy="778191"/>
          </a:xfrm>
          <a:prstGeom prst="rect">
            <a:avLst/>
          </a:prstGeom>
        </p:spPr>
      </p:pic>
      <p:sp>
        <p:nvSpPr>
          <p:cNvPr id="7" name="文本框 6">
            <a:extLst>
              <a:ext uri="{FF2B5EF4-FFF2-40B4-BE49-F238E27FC236}">
                <a16:creationId xmlns:a16="http://schemas.microsoft.com/office/drawing/2014/main" id="{F5B08C5E-3C44-A95C-357F-6299F59A08A5}"/>
              </a:ext>
            </a:extLst>
          </p:cNvPr>
          <p:cNvSpPr txBox="1"/>
          <p:nvPr/>
        </p:nvSpPr>
        <p:spPr>
          <a:xfrm>
            <a:off x="510717" y="550012"/>
            <a:ext cx="1928327" cy="369332"/>
          </a:xfrm>
          <a:prstGeom prst="rect">
            <a:avLst/>
          </a:prstGeom>
          <a:noFill/>
        </p:spPr>
        <p:txBody>
          <a:bodyPr wrap="square" rtlCol="0">
            <a:spAutoFit/>
          </a:bodyPr>
          <a:lstStyle/>
          <a:p>
            <a:r>
              <a:rPr lang="en-US" altLang="zh-CN" dirty="0"/>
              <a:t>motivation</a:t>
            </a:r>
            <a:r>
              <a:rPr lang="zh-CN" altLang="en-US" dirty="0"/>
              <a:t>：</a:t>
            </a:r>
          </a:p>
        </p:txBody>
      </p:sp>
      <p:pic>
        <p:nvPicPr>
          <p:cNvPr id="9" name="图片 8">
            <a:extLst>
              <a:ext uri="{FF2B5EF4-FFF2-40B4-BE49-F238E27FC236}">
                <a16:creationId xmlns:a16="http://schemas.microsoft.com/office/drawing/2014/main" id="{859658EB-6FC3-9078-FBF4-2E2F6C5D0BA4}"/>
              </a:ext>
            </a:extLst>
          </p:cNvPr>
          <p:cNvPicPr>
            <a:picLocks noChangeAspect="1"/>
          </p:cNvPicPr>
          <p:nvPr/>
        </p:nvPicPr>
        <p:blipFill>
          <a:blip r:embed="rId4"/>
          <a:stretch>
            <a:fillRect/>
          </a:stretch>
        </p:blipFill>
        <p:spPr>
          <a:xfrm>
            <a:off x="799998" y="3388727"/>
            <a:ext cx="4961114" cy="1149156"/>
          </a:xfrm>
          <a:prstGeom prst="rect">
            <a:avLst/>
          </a:prstGeom>
        </p:spPr>
      </p:pic>
      <p:sp>
        <p:nvSpPr>
          <p:cNvPr id="11" name="文本框 10">
            <a:extLst>
              <a:ext uri="{FF2B5EF4-FFF2-40B4-BE49-F238E27FC236}">
                <a16:creationId xmlns:a16="http://schemas.microsoft.com/office/drawing/2014/main" id="{3BC922C8-9E16-C505-1D77-80BFE7E7473F}"/>
              </a:ext>
            </a:extLst>
          </p:cNvPr>
          <p:cNvSpPr txBox="1"/>
          <p:nvPr/>
        </p:nvSpPr>
        <p:spPr>
          <a:xfrm>
            <a:off x="6814436" y="2448315"/>
            <a:ext cx="6096000" cy="523220"/>
          </a:xfrm>
          <a:prstGeom prst="rect">
            <a:avLst/>
          </a:prstGeom>
          <a:noFill/>
        </p:spPr>
        <p:txBody>
          <a:bodyPr wrap="square">
            <a:spAutoFit/>
          </a:bodyPr>
          <a:lstStyle/>
          <a:p>
            <a:r>
              <a:rPr lang="zh-CN" altLang="en-US" sz="1400" b="0" i="0" dirty="0">
                <a:effectLst/>
                <a:latin typeface="Inter"/>
              </a:rPr>
              <a:t>雄辩诗人风格（充满情感、富有文采、修辞多样等）</a:t>
            </a:r>
            <a:endParaRPr lang="en-US" altLang="zh-CN" sz="1400" b="0" i="0" dirty="0">
              <a:effectLst/>
              <a:latin typeface="Inter"/>
            </a:endParaRPr>
          </a:p>
          <a:p>
            <a:r>
              <a:rPr lang="zh-CN" altLang="en-US" sz="1400" b="0" i="0" dirty="0">
                <a:effectLst/>
                <a:latin typeface="Inter"/>
              </a:rPr>
              <a:t>笨拙数学家风格（逻辑直接但缺乏文采等）</a:t>
            </a:r>
            <a:endParaRPr lang="zh-CN" altLang="en-US" sz="1400" dirty="0"/>
          </a:p>
        </p:txBody>
      </p:sp>
      <p:sp>
        <p:nvSpPr>
          <p:cNvPr id="13" name="文本框 12">
            <a:extLst>
              <a:ext uri="{FF2B5EF4-FFF2-40B4-BE49-F238E27FC236}">
                <a16:creationId xmlns:a16="http://schemas.microsoft.com/office/drawing/2014/main" id="{0BE67533-BF94-596D-5DE4-4109A3426FFF}"/>
              </a:ext>
            </a:extLst>
          </p:cNvPr>
          <p:cNvSpPr txBox="1"/>
          <p:nvPr/>
        </p:nvSpPr>
        <p:spPr>
          <a:xfrm>
            <a:off x="6814436" y="3080950"/>
            <a:ext cx="6429178" cy="307777"/>
          </a:xfrm>
          <a:prstGeom prst="rect">
            <a:avLst/>
          </a:prstGeom>
          <a:noFill/>
        </p:spPr>
        <p:txBody>
          <a:bodyPr wrap="square">
            <a:spAutoFit/>
          </a:bodyPr>
          <a:lstStyle/>
          <a:p>
            <a:r>
              <a:rPr lang="zh-CN" altLang="en-US" sz="1400" dirty="0">
                <a:latin typeface="Inter"/>
              </a:rPr>
              <a:t>要求</a:t>
            </a:r>
            <a:r>
              <a:rPr lang="zh-CN" altLang="en-US" sz="1400" b="0" i="0" dirty="0">
                <a:effectLst/>
                <a:latin typeface="Inter"/>
              </a:rPr>
              <a:t>同时满足两个风格</a:t>
            </a:r>
            <a:r>
              <a:rPr lang="en-US" altLang="zh-CN" sz="1400" b="0" i="0" dirty="0">
                <a:effectLst/>
                <a:latin typeface="Inter"/>
              </a:rPr>
              <a:t>:</a:t>
            </a:r>
            <a:r>
              <a:rPr lang="zh-CN" altLang="en-US" sz="1400" b="0" i="0" dirty="0">
                <a:effectLst/>
                <a:latin typeface="Inter"/>
              </a:rPr>
              <a:t> “创作一段富有诗意的数学论述”</a:t>
            </a:r>
            <a:endParaRPr lang="zh-CN" altLang="en-US" sz="1400" dirty="0"/>
          </a:p>
        </p:txBody>
      </p:sp>
      <p:sp>
        <p:nvSpPr>
          <p:cNvPr id="17" name="矩形: 圆角 16">
            <a:extLst>
              <a:ext uri="{FF2B5EF4-FFF2-40B4-BE49-F238E27FC236}">
                <a16:creationId xmlns:a16="http://schemas.microsoft.com/office/drawing/2014/main" id="{2CF8E14A-F60A-DB88-E15B-1D79E2E05173}"/>
              </a:ext>
            </a:extLst>
          </p:cNvPr>
          <p:cNvSpPr/>
          <p:nvPr/>
        </p:nvSpPr>
        <p:spPr>
          <a:xfrm>
            <a:off x="1816188" y="3802643"/>
            <a:ext cx="1614389" cy="132430"/>
          </a:xfrm>
          <a:prstGeom prst="roundRect">
            <a:avLst/>
          </a:prstGeom>
          <a:no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6185FFF5-204C-23D3-C9CB-1B7F1ACDB4F2}"/>
              </a:ext>
            </a:extLst>
          </p:cNvPr>
          <p:cNvSpPr txBox="1"/>
          <p:nvPr/>
        </p:nvSpPr>
        <p:spPr>
          <a:xfrm>
            <a:off x="6814436" y="3429000"/>
            <a:ext cx="4961115" cy="1200329"/>
          </a:xfrm>
          <a:prstGeom prst="rect">
            <a:avLst/>
          </a:prstGeom>
          <a:noFill/>
        </p:spPr>
        <p:txBody>
          <a:bodyPr wrap="square">
            <a:spAutoFit/>
          </a:bodyPr>
          <a:lstStyle/>
          <a:p>
            <a:r>
              <a:rPr lang="en-US" altLang="zh-CN" sz="1200" b="0" i="0" dirty="0">
                <a:effectLst/>
                <a:latin typeface="Inter"/>
              </a:rPr>
              <a:t>Activation engineering</a:t>
            </a:r>
            <a:r>
              <a:rPr lang="zh-CN" altLang="en-US" sz="1200" dirty="0">
                <a:latin typeface="Inter"/>
              </a:rPr>
              <a:t>：</a:t>
            </a:r>
            <a:endParaRPr lang="en-US" altLang="zh-CN" sz="1200" dirty="0">
              <a:latin typeface="Inter"/>
            </a:endParaRPr>
          </a:p>
          <a:p>
            <a:r>
              <a:rPr lang="zh-CN" altLang="en-US" sz="1200" b="0" i="0" dirty="0">
                <a:effectLst/>
                <a:latin typeface="Inter"/>
              </a:rPr>
              <a:t>同时增强与雄辩表达相关的激活和与数学内容相关的激活</a:t>
            </a:r>
            <a:endParaRPr lang="en-US" altLang="zh-CN" sz="1200" dirty="0">
              <a:latin typeface="Inter"/>
            </a:endParaRPr>
          </a:p>
          <a:p>
            <a:endParaRPr lang="en-US" altLang="zh-CN" sz="1200" b="0" i="0" dirty="0">
              <a:effectLst/>
              <a:latin typeface="Inter"/>
            </a:endParaRPr>
          </a:p>
          <a:p>
            <a:r>
              <a:rPr lang="zh-CN" altLang="en-US" sz="1200" b="0" i="0" dirty="0">
                <a:effectLst/>
                <a:latin typeface="Inter"/>
              </a:rPr>
              <a:t>“在数学的奇幻世界里，方程式宛如优雅的诗篇，变量是灵动的字符，演绎着一场逻辑与美感共舞的盛宴。如同欧几里得用简洁的线条勾勒出几何的壮丽画卷</a:t>
            </a:r>
            <a:r>
              <a:rPr lang="en-US" altLang="zh-CN" sz="1200" b="0" i="0" dirty="0">
                <a:effectLst/>
                <a:latin typeface="Inter"/>
              </a:rPr>
              <a:t>…</a:t>
            </a:r>
            <a:r>
              <a:rPr lang="zh-CN" altLang="en-US" sz="1200" b="0" i="0" dirty="0">
                <a:effectLst/>
                <a:latin typeface="Inter"/>
              </a:rPr>
              <a:t>”</a:t>
            </a:r>
            <a:endParaRPr lang="zh-CN" altLang="en-US" sz="1200" dirty="0"/>
          </a:p>
        </p:txBody>
      </p:sp>
      <p:sp>
        <p:nvSpPr>
          <p:cNvPr id="2" name="矩形: 圆角 1">
            <a:extLst>
              <a:ext uri="{FF2B5EF4-FFF2-40B4-BE49-F238E27FC236}">
                <a16:creationId xmlns:a16="http://schemas.microsoft.com/office/drawing/2014/main" id="{BE406C39-E522-60B3-FF6C-34BB803103A0}"/>
              </a:ext>
            </a:extLst>
          </p:cNvPr>
          <p:cNvSpPr/>
          <p:nvPr/>
        </p:nvSpPr>
        <p:spPr>
          <a:xfrm>
            <a:off x="6552149" y="2207172"/>
            <a:ext cx="5290908" cy="2591851"/>
          </a:xfrm>
          <a:prstGeom prst="roundRect">
            <a:avLst/>
          </a:prstGeom>
          <a:no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a:extLst>
              <a:ext uri="{FF2B5EF4-FFF2-40B4-BE49-F238E27FC236}">
                <a16:creationId xmlns:a16="http://schemas.microsoft.com/office/drawing/2014/main" id="{A0DDCDA2-3CD7-B74C-A047-4D98B9DE2532}"/>
              </a:ext>
            </a:extLst>
          </p:cNvPr>
          <p:cNvCxnSpPr>
            <a:cxnSpLocks/>
            <a:stCxn id="9" idx="3"/>
            <a:endCxn id="2" idx="1"/>
          </p:cNvCxnSpPr>
          <p:nvPr/>
        </p:nvCxnSpPr>
        <p:spPr>
          <a:xfrm flipV="1">
            <a:off x="5761112" y="3503098"/>
            <a:ext cx="791037" cy="46020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9110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DB869-83B2-39B2-0F1D-18A79788A9C5}"/>
            </a:ext>
          </a:extLst>
        </p:cNvPr>
        <p:cNvGrpSpPr/>
        <p:nvPr/>
      </p:nvGrpSpPr>
      <p:grpSpPr>
        <a:xfrm>
          <a:off x="0" y="0"/>
          <a:ext cx="0" cy="0"/>
          <a:chOff x="0" y="0"/>
          <a:chExt cx="0" cy="0"/>
        </a:xfrm>
      </p:grpSpPr>
      <p:pic>
        <p:nvPicPr>
          <p:cNvPr id="6" name="图片 5">
            <a:extLst>
              <a:ext uri="{FF2B5EF4-FFF2-40B4-BE49-F238E27FC236}">
                <a16:creationId xmlns:a16="http://schemas.microsoft.com/office/drawing/2014/main" id="{76A252AB-A85E-492F-13F0-C382935EA1AC}"/>
              </a:ext>
            </a:extLst>
          </p:cNvPr>
          <p:cNvPicPr>
            <a:picLocks noChangeAspect="1"/>
          </p:cNvPicPr>
          <p:nvPr/>
        </p:nvPicPr>
        <p:blipFill>
          <a:blip r:embed="rId2"/>
          <a:stretch>
            <a:fillRect/>
          </a:stretch>
        </p:blipFill>
        <p:spPr>
          <a:xfrm>
            <a:off x="2338874" y="1779369"/>
            <a:ext cx="5793286" cy="3567205"/>
          </a:xfrm>
          <a:prstGeom prst="rect">
            <a:avLst/>
          </a:prstGeom>
        </p:spPr>
      </p:pic>
      <p:sp>
        <p:nvSpPr>
          <p:cNvPr id="8" name="文本框 7">
            <a:extLst>
              <a:ext uri="{FF2B5EF4-FFF2-40B4-BE49-F238E27FC236}">
                <a16:creationId xmlns:a16="http://schemas.microsoft.com/office/drawing/2014/main" id="{D049FB14-8489-3CC2-ED94-F8D2BF1AF0FE}"/>
              </a:ext>
            </a:extLst>
          </p:cNvPr>
          <p:cNvSpPr txBox="1"/>
          <p:nvPr/>
        </p:nvSpPr>
        <p:spPr>
          <a:xfrm>
            <a:off x="2575249" y="950680"/>
            <a:ext cx="7445325" cy="307777"/>
          </a:xfrm>
          <a:prstGeom prst="rect">
            <a:avLst/>
          </a:prstGeom>
          <a:noFill/>
        </p:spPr>
        <p:txBody>
          <a:bodyPr wrap="square">
            <a:spAutoFit/>
          </a:bodyPr>
          <a:lstStyle/>
          <a:p>
            <a:r>
              <a:rPr lang="zh-CN" altLang="en-US" sz="1400" b="1" dirty="0">
                <a:latin typeface="Times New Roman" panose="02020603050405020304" pitchFamily="18" charset="0"/>
                <a:cs typeface="Times New Roman" panose="02020603050405020304" pitchFamily="18" charset="0"/>
              </a:rPr>
              <a:t>ActAdd</a:t>
            </a:r>
            <a:r>
              <a:rPr lang="zh-CN" altLang="en-US" sz="1400" dirty="0">
                <a:latin typeface="Times New Roman" panose="02020603050405020304" pitchFamily="18" charset="0"/>
                <a:cs typeface="Times New Roman" panose="02020603050405020304" pitchFamily="18" charset="0"/>
              </a:rPr>
              <a:t> ： steering vectors</a:t>
            </a:r>
          </a:p>
        </p:txBody>
      </p:sp>
    </p:spTree>
    <p:extLst>
      <p:ext uri="{BB962C8B-B14F-4D97-AF65-F5344CB8AC3E}">
        <p14:creationId xmlns:p14="http://schemas.microsoft.com/office/powerpoint/2010/main" val="2407662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75DE88-A019-0649-FFDD-2B8034D42E9F}"/>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4820B7DE-DA28-204C-F831-ACE5F337EE3E}"/>
              </a:ext>
            </a:extLst>
          </p:cNvPr>
          <p:cNvPicPr>
            <a:picLocks noChangeAspect="1"/>
          </p:cNvPicPr>
          <p:nvPr/>
        </p:nvPicPr>
        <p:blipFill>
          <a:blip r:embed="rId2"/>
          <a:stretch>
            <a:fillRect/>
          </a:stretch>
        </p:blipFill>
        <p:spPr>
          <a:xfrm>
            <a:off x="2736980" y="702073"/>
            <a:ext cx="6216152" cy="2892606"/>
          </a:xfrm>
          <a:prstGeom prst="rect">
            <a:avLst/>
          </a:prstGeom>
        </p:spPr>
      </p:pic>
      <p:pic>
        <p:nvPicPr>
          <p:cNvPr id="5" name="图片 4">
            <a:extLst>
              <a:ext uri="{FF2B5EF4-FFF2-40B4-BE49-F238E27FC236}">
                <a16:creationId xmlns:a16="http://schemas.microsoft.com/office/drawing/2014/main" id="{FE2DD1F1-296F-E11A-3FF8-44AAE8BD358E}"/>
              </a:ext>
            </a:extLst>
          </p:cNvPr>
          <p:cNvPicPr>
            <a:picLocks noChangeAspect="1"/>
          </p:cNvPicPr>
          <p:nvPr/>
        </p:nvPicPr>
        <p:blipFill>
          <a:blip r:embed="rId3"/>
          <a:stretch>
            <a:fillRect/>
          </a:stretch>
        </p:blipFill>
        <p:spPr>
          <a:xfrm>
            <a:off x="2877080" y="3933367"/>
            <a:ext cx="5440796" cy="813934"/>
          </a:xfrm>
          <a:prstGeom prst="rect">
            <a:avLst/>
          </a:prstGeom>
        </p:spPr>
      </p:pic>
      <p:pic>
        <p:nvPicPr>
          <p:cNvPr id="7" name="图片 6">
            <a:extLst>
              <a:ext uri="{FF2B5EF4-FFF2-40B4-BE49-F238E27FC236}">
                <a16:creationId xmlns:a16="http://schemas.microsoft.com/office/drawing/2014/main" id="{8E802C25-9058-3CBF-09D5-B4CD72001D14}"/>
              </a:ext>
            </a:extLst>
          </p:cNvPr>
          <p:cNvPicPr>
            <a:picLocks noChangeAspect="1"/>
          </p:cNvPicPr>
          <p:nvPr/>
        </p:nvPicPr>
        <p:blipFill>
          <a:blip r:embed="rId4"/>
          <a:stretch>
            <a:fillRect/>
          </a:stretch>
        </p:blipFill>
        <p:spPr>
          <a:xfrm>
            <a:off x="2883606" y="4890752"/>
            <a:ext cx="5440796" cy="658651"/>
          </a:xfrm>
          <a:prstGeom prst="rect">
            <a:avLst/>
          </a:prstGeom>
        </p:spPr>
      </p:pic>
      <p:pic>
        <p:nvPicPr>
          <p:cNvPr id="9" name="图片 8">
            <a:extLst>
              <a:ext uri="{FF2B5EF4-FFF2-40B4-BE49-F238E27FC236}">
                <a16:creationId xmlns:a16="http://schemas.microsoft.com/office/drawing/2014/main" id="{2739FDA5-A216-82F8-0C65-5717DD874A2F}"/>
              </a:ext>
            </a:extLst>
          </p:cNvPr>
          <p:cNvPicPr>
            <a:picLocks noChangeAspect="1"/>
          </p:cNvPicPr>
          <p:nvPr/>
        </p:nvPicPr>
        <p:blipFill>
          <a:blip r:embed="rId5"/>
          <a:stretch>
            <a:fillRect/>
          </a:stretch>
        </p:blipFill>
        <p:spPr>
          <a:xfrm>
            <a:off x="2877080" y="5692854"/>
            <a:ext cx="5525452" cy="518715"/>
          </a:xfrm>
          <a:prstGeom prst="rect">
            <a:avLst/>
          </a:prstGeom>
        </p:spPr>
      </p:pic>
      <p:sp>
        <p:nvSpPr>
          <p:cNvPr id="10" name="文本框 9">
            <a:extLst>
              <a:ext uri="{FF2B5EF4-FFF2-40B4-BE49-F238E27FC236}">
                <a16:creationId xmlns:a16="http://schemas.microsoft.com/office/drawing/2014/main" id="{1463DD99-0C42-C9D1-822E-FEDB2ABC9567}"/>
              </a:ext>
            </a:extLst>
          </p:cNvPr>
          <p:cNvSpPr txBox="1"/>
          <p:nvPr/>
        </p:nvSpPr>
        <p:spPr>
          <a:xfrm>
            <a:off x="143069" y="205273"/>
            <a:ext cx="1026368" cy="369332"/>
          </a:xfrm>
          <a:prstGeom prst="rect">
            <a:avLst/>
          </a:prstGeom>
          <a:noFill/>
        </p:spPr>
        <p:txBody>
          <a:bodyPr wrap="square" rtlCol="0">
            <a:spAutoFit/>
          </a:bodyPr>
          <a:lstStyle/>
          <a:p>
            <a:r>
              <a:rPr lang="en-US" altLang="zh-CN" dirty="0"/>
              <a:t>Method</a:t>
            </a:r>
            <a:r>
              <a:rPr lang="zh-CN" altLang="en-US" dirty="0"/>
              <a:t>：</a:t>
            </a:r>
          </a:p>
        </p:txBody>
      </p:sp>
      <p:sp>
        <p:nvSpPr>
          <p:cNvPr id="4" name="文本框 3">
            <a:extLst>
              <a:ext uri="{FF2B5EF4-FFF2-40B4-BE49-F238E27FC236}">
                <a16:creationId xmlns:a16="http://schemas.microsoft.com/office/drawing/2014/main" id="{6E687B95-956F-ABC2-319F-6A336B360F7D}"/>
              </a:ext>
            </a:extLst>
          </p:cNvPr>
          <p:cNvSpPr txBox="1"/>
          <p:nvPr/>
        </p:nvSpPr>
        <p:spPr>
          <a:xfrm>
            <a:off x="7031055" y="2240790"/>
            <a:ext cx="4949451" cy="889889"/>
          </a:xfrm>
          <a:prstGeom prst="roundRect">
            <a:avLst/>
          </a:prstGeom>
          <a:noFill/>
          <a:ln>
            <a:solidFill>
              <a:schemeClr val="accent1">
                <a:lumMod val="60000"/>
                <a:lumOff val="40000"/>
              </a:schemeClr>
            </a:solidFill>
          </a:ln>
        </p:spPr>
        <p:txBody>
          <a:bodyPr wrap="square">
            <a:spAutoFit/>
          </a:bodyPr>
          <a:lstStyle/>
          <a:p>
            <a:pPr>
              <a:lnSpc>
                <a:spcPct val="200000"/>
              </a:lnSpc>
              <a:spcAft>
                <a:spcPts val="150"/>
              </a:spcAft>
            </a:pPr>
            <a:r>
              <a:rPr lang="en-US" altLang="zh-CN" sz="1200" dirty="0">
                <a:latin typeface="Times New Roman" panose="02020603050405020304" pitchFamily="18" charset="0"/>
                <a:cs typeface="Times New Roman" panose="02020603050405020304" pitchFamily="18" charset="0"/>
              </a:rPr>
              <a:t>22 </a:t>
            </a:r>
            <a:r>
              <a:rPr lang="zh-CN" altLang="en-US" sz="1200" dirty="0">
                <a:latin typeface="Times New Roman" panose="02020603050405020304" pitchFamily="18" charset="0"/>
                <a:cs typeface="Times New Roman" panose="02020603050405020304" pitchFamily="18" charset="0"/>
              </a:rPr>
              <a:t>Extracting Latent Steering Vectors from Pretrained Language Models</a:t>
            </a:r>
            <a:endParaRPr lang="en-US" altLang="zh-CN" sz="1200" dirty="0">
              <a:latin typeface="Times New Roman" panose="02020603050405020304" pitchFamily="18" charset="0"/>
              <a:cs typeface="Times New Roman" panose="02020603050405020304" pitchFamily="18" charset="0"/>
            </a:endParaRPr>
          </a:p>
          <a:p>
            <a:pPr>
              <a:lnSpc>
                <a:spcPct val="200000"/>
              </a:lnSpc>
              <a:spcAft>
                <a:spcPts val="150"/>
              </a:spcAft>
            </a:pPr>
            <a:r>
              <a:rPr lang="zh-CN" altLang="en-US" sz="1200" dirty="0">
                <a:latin typeface="Times New Roman" panose="02020603050405020304" pitchFamily="18" charset="0"/>
                <a:cs typeface="Times New Roman" panose="02020603050405020304" pitchFamily="18" charset="0"/>
              </a:rPr>
              <a:t>在中间层的</a:t>
            </a:r>
            <a:r>
              <a:rPr lang="en-US" altLang="zh-CN" sz="1200" dirty="0">
                <a:latin typeface="Times New Roman" panose="02020603050405020304" pitchFamily="18" charset="0"/>
                <a:cs typeface="Times New Roman" panose="02020603050405020304" pitchFamily="18" charset="0"/>
              </a:rPr>
              <a:t>representation</a:t>
            </a:r>
            <a:r>
              <a:rPr lang="zh-CN" altLang="en-US" sz="1200" dirty="0">
                <a:latin typeface="Times New Roman" panose="02020603050405020304" pitchFamily="18" charset="0"/>
                <a:cs typeface="Times New Roman" panose="02020603050405020304" pitchFamily="18" charset="0"/>
              </a:rPr>
              <a:t>加入</a:t>
            </a:r>
            <a:r>
              <a:rPr lang="en-US" altLang="zh-CN" sz="1200" dirty="0">
                <a:latin typeface="Times New Roman" panose="02020603050405020304" pitchFamily="18" charset="0"/>
                <a:cs typeface="Times New Roman" panose="02020603050405020304" pitchFamily="18" charset="0"/>
              </a:rPr>
              <a:t>steer vector</a:t>
            </a:r>
            <a:r>
              <a:rPr lang="zh-CN" altLang="en-US" sz="1200" dirty="0">
                <a:latin typeface="Times New Roman" panose="02020603050405020304" pitchFamily="18" charset="0"/>
                <a:cs typeface="Times New Roman" panose="02020603050405020304" pitchFamily="18" charset="0"/>
              </a:rPr>
              <a:t>最有效</a:t>
            </a:r>
            <a:endParaRPr lang="en-US" altLang="zh-CN" sz="1200"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A3FFFBEC-0482-37A0-8196-787049A25C2B}"/>
              </a:ext>
            </a:extLst>
          </p:cNvPr>
          <p:cNvCxnSpPr>
            <a:cxnSpLocks/>
            <a:endCxn id="4" idx="1"/>
          </p:cNvCxnSpPr>
          <p:nvPr/>
        </p:nvCxnSpPr>
        <p:spPr>
          <a:xfrm flipV="1">
            <a:off x="5834743" y="2685735"/>
            <a:ext cx="1196312" cy="15699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1788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92E64-C0D4-7AF9-C621-4FE5DDBF38D3}"/>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A740214F-4D70-FD0E-B8D9-254CD98B5334}"/>
              </a:ext>
            </a:extLst>
          </p:cNvPr>
          <p:cNvSpPr txBox="1"/>
          <p:nvPr/>
        </p:nvSpPr>
        <p:spPr>
          <a:xfrm>
            <a:off x="497633" y="422988"/>
            <a:ext cx="1492898" cy="369332"/>
          </a:xfrm>
          <a:prstGeom prst="rect">
            <a:avLst/>
          </a:prstGeom>
          <a:noFill/>
        </p:spPr>
        <p:txBody>
          <a:bodyPr wrap="square" rtlCol="0">
            <a:spAutoFit/>
          </a:bodyPr>
          <a:lstStyle/>
          <a:p>
            <a:r>
              <a:rPr lang="en-US" altLang="zh-CN" dirty="0"/>
              <a:t>RESULTS:</a:t>
            </a:r>
            <a:endParaRPr lang="zh-CN" altLang="en-US" dirty="0"/>
          </a:p>
        </p:txBody>
      </p:sp>
      <p:pic>
        <p:nvPicPr>
          <p:cNvPr id="4" name="图片 3">
            <a:extLst>
              <a:ext uri="{FF2B5EF4-FFF2-40B4-BE49-F238E27FC236}">
                <a16:creationId xmlns:a16="http://schemas.microsoft.com/office/drawing/2014/main" id="{4099B15A-542E-D11C-391A-67297694DC67}"/>
              </a:ext>
            </a:extLst>
          </p:cNvPr>
          <p:cNvPicPr>
            <a:picLocks noChangeAspect="1"/>
          </p:cNvPicPr>
          <p:nvPr/>
        </p:nvPicPr>
        <p:blipFill>
          <a:blip r:embed="rId3"/>
          <a:stretch>
            <a:fillRect/>
          </a:stretch>
        </p:blipFill>
        <p:spPr>
          <a:xfrm>
            <a:off x="852059" y="2307250"/>
            <a:ext cx="5106997" cy="2799704"/>
          </a:xfrm>
          <a:prstGeom prst="rect">
            <a:avLst/>
          </a:prstGeom>
        </p:spPr>
      </p:pic>
      <p:pic>
        <p:nvPicPr>
          <p:cNvPr id="6" name="图片 5">
            <a:extLst>
              <a:ext uri="{FF2B5EF4-FFF2-40B4-BE49-F238E27FC236}">
                <a16:creationId xmlns:a16="http://schemas.microsoft.com/office/drawing/2014/main" id="{C60D0F9D-CD4B-1442-7CE6-A735CFE52D52}"/>
              </a:ext>
            </a:extLst>
          </p:cNvPr>
          <p:cNvPicPr>
            <a:picLocks noChangeAspect="1"/>
          </p:cNvPicPr>
          <p:nvPr/>
        </p:nvPicPr>
        <p:blipFill>
          <a:blip r:embed="rId4"/>
          <a:stretch>
            <a:fillRect/>
          </a:stretch>
        </p:blipFill>
        <p:spPr>
          <a:xfrm>
            <a:off x="6338593" y="2223275"/>
            <a:ext cx="5160839" cy="2967654"/>
          </a:xfrm>
          <a:prstGeom prst="rect">
            <a:avLst/>
          </a:prstGeom>
        </p:spPr>
      </p:pic>
      <p:sp>
        <p:nvSpPr>
          <p:cNvPr id="8" name="文本框 7">
            <a:extLst>
              <a:ext uri="{FF2B5EF4-FFF2-40B4-BE49-F238E27FC236}">
                <a16:creationId xmlns:a16="http://schemas.microsoft.com/office/drawing/2014/main" id="{35615914-F0F7-AED6-D0C7-DA3C845665F2}"/>
              </a:ext>
            </a:extLst>
          </p:cNvPr>
          <p:cNvSpPr txBox="1"/>
          <p:nvPr/>
        </p:nvSpPr>
        <p:spPr>
          <a:xfrm>
            <a:off x="852059" y="5592095"/>
            <a:ext cx="5610808" cy="584775"/>
          </a:xfrm>
          <a:prstGeom prst="rect">
            <a:avLst/>
          </a:prstGeom>
          <a:noFill/>
        </p:spPr>
        <p:txBody>
          <a:bodyPr wrap="square">
            <a:spAutoFit/>
          </a:bodyPr>
          <a:lstStyle/>
          <a:p>
            <a:r>
              <a:rPr lang="zh-CN" altLang="en-US" sz="1600" b="0" i="0" dirty="0">
                <a:effectLst/>
                <a:latin typeface="Inter"/>
              </a:rPr>
              <a:t>提升在与目标主题相关的文本上的表现，</a:t>
            </a:r>
            <a:endParaRPr lang="en-US" altLang="zh-CN" sz="1600" b="0" i="0" dirty="0">
              <a:effectLst/>
              <a:latin typeface="Inter"/>
            </a:endParaRPr>
          </a:p>
          <a:p>
            <a:r>
              <a:rPr lang="zh-CN" altLang="en-US" sz="1600" b="0" i="0" dirty="0">
                <a:effectLst/>
                <a:latin typeface="Inter"/>
              </a:rPr>
              <a:t>同时在无关文本上的性能不会产生负面影响</a:t>
            </a:r>
            <a:endParaRPr lang="zh-CN" altLang="en-US" sz="1600" dirty="0"/>
          </a:p>
        </p:txBody>
      </p:sp>
      <p:pic>
        <p:nvPicPr>
          <p:cNvPr id="5" name="图片 4">
            <a:extLst>
              <a:ext uri="{FF2B5EF4-FFF2-40B4-BE49-F238E27FC236}">
                <a16:creationId xmlns:a16="http://schemas.microsoft.com/office/drawing/2014/main" id="{84783946-D0EB-F347-405F-60D0FAF56B85}"/>
              </a:ext>
            </a:extLst>
          </p:cNvPr>
          <p:cNvPicPr>
            <a:picLocks noChangeAspect="1"/>
          </p:cNvPicPr>
          <p:nvPr/>
        </p:nvPicPr>
        <p:blipFill>
          <a:blip r:embed="rId5"/>
          <a:stretch>
            <a:fillRect/>
          </a:stretch>
        </p:blipFill>
        <p:spPr>
          <a:xfrm>
            <a:off x="787488" y="1883333"/>
            <a:ext cx="5348104" cy="314594"/>
          </a:xfrm>
          <a:prstGeom prst="rect">
            <a:avLst/>
          </a:prstGeom>
        </p:spPr>
      </p:pic>
      <p:sp>
        <p:nvSpPr>
          <p:cNvPr id="10" name="文本框 9">
            <a:extLst>
              <a:ext uri="{FF2B5EF4-FFF2-40B4-BE49-F238E27FC236}">
                <a16:creationId xmlns:a16="http://schemas.microsoft.com/office/drawing/2014/main" id="{78236D28-8641-7009-F555-5F54CD2DB3D5}"/>
              </a:ext>
            </a:extLst>
          </p:cNvPr>
          <p:cNvSpPr txBox="1"/>
          <p:nvPr/>
        </p:nvSpPr>
        <p:spPr>
          <a:xfrm>
            <a:off x="7388557" y="5455528"/>
            <a:ext cx="6097136" cy="369332"/>
          </a:xfrm>
          <a:prstGeom prst="rect">
            <a:avLst/>
          </a:prstGeom>
          <a:noFill/>
        </p:spPr>
        <p:txBody>
          <a:bodyPr wrap="square">
            <a:spAutoFit/>
          </a:bodyPr>
          <a:lstStyle/>
          <a:p>
            <a:r>
              <a:rPr lang="zh-CN" altLang="en-US" sz="1800" b="0" i="0" dirty="0">
                <a:effectLst/>
                <a:latin typeface="Inter"/>
              </a:rPr>
              <a:t>引导模型生成与目标主题相关的文本</a:t>
            </a:r>
            <a:endParaRPr lang="zh-CN" altLang="en-US" dirty="0"/>
          </a:p>
        </p:txBody>
      </p:sp>
    </p:spTree>
    <p:extLst>
      <p:ext uri="{BB962C8B-B14F-4D97-AF65-F5344CB8AC3E}">
        <p14:creationId xmlns:p14="http://schemas.microsoft.com/office/powerpoint/2010/main" val="3517280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EC827-E2B6-0560-F689-7E7441E2C44E}"/>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6E72C210-A8A4-836F-16AD-7C5F518E812D}"/>
              </a:ext>
            </a:extLst>
          </p:cNvPr>
          <p:cNvPicPr>
            <a:picLocks noChangeAspect="1"/>
          </p:cNvPicPr>
          <p:nvPr/>
        </p:nvPicPr>
        <p:blipFill>
          <a:blip r:embed="rId3"/>
          <a:stretch>
            <a:fillRect/>
          </a:stretch>
        </p:blipFill>
        <p:spPr>
          <a:xfrm>
            <a:off x="2977858" y="872464"/>
            <a:ext cx="5036989" cy="2369951"/>
          </a:xfrm>
          <a:prstGeom prst="rect">
            <a:avLst/>
          </a:prstGeom>
        </p:spPr>
      </p:pic>
      <p:pic>
        <p:nvPicPr>
          <p:cNvPr id="5" name="图片 4">
            <a:extLst>
              <a:ext uri="{FF2B5EF4-FFF2-40B4-BE49-F238E27FC236}">
                <a16:creationId xmlns:a16="http://schemas.microsoft.com/office/drawing/2014/main" id="{E4676990-62B6-E9B2-1660-CA541D404DED}"/>
              </a:ext>
            </a:extLst>
          </p:cNvPr>
          <p:cNvPicPr>
            <a:picLocks noChangeAspect="1"/>
          </p:cNvPicPr>
          <p:nvPr/>
        </p:nvPicPr>
        <p:blipFill>
          <a:blip r:embed="rId4"/>
          <a:stretch>
            <a:fillRect/>
          </a:stretch>
        </p:blipFill>
        <p:spPr>
          <a:xfrm>
            <a:off x="2838047" y="3759159"/>
            <a:ext cx="5316610" cy="2479655"/>
          </a:xfrm>
          <a:prstGeom prst="rect">
            <a:avLst/>
          </a:prstGeom>
        </p:spPr>
      </p:pic>
      <p:sp>
        <p:nvSpPr>
          <p:cNvPr id="6" name="文本框 5">
            <a:extLst>
              <a:ext uri="{FF2B5EF4-FFF2-40B4-BE49-F238E27FC236}">
                <a16:creationId xmlns:a16="http://schemas.microsoft.com/office/drawing/2014/main" id="{E29CE441-31E3-67BB-191E-E4CE7E795391}"/>
              </a:ext>
            </a:extLst>
          </p:cNvPr>
          <p:cNvSpPr txBox="1"/>
          <p:nvPr/>
        </p:nvSpPr>
        <p:spPr>
          <a:xfrm>
            <a:off x="1225421" y="1959429"/>
            <a:ext cx="989045"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Toxicity</a:t>
            </a:r>
            <a:endParaRPr lang="zh-CN" altLang="en-US"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6B19CEEA-A84F-AF98-FB6C-64241E901709}"/>
              </a:ext>
            </a:extLst>
          </p:cNvPr>
          <p:cNvSpPr txBox="1"/>
          <p:nvPr/>
        </p:nvSpPr>
        <p:spPr>
          <a:xfrm>
            <a:off x="1163216" y="4814320"/>
            <a:ext cx="1212979"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sentiment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171013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3559</TotalTime>
  <Words>1188</Words>
  <Application>Microsoft Office PowerPoint</Application>
  <PresentationFormat>宽屏</PresentationFormat>
  <Paragraphs>82</Paragraphs>
  <Slides>29</Slides>
  <Notes>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29</vt:i4>
      </vt:variant>
    </vt:vector>
  </HeadingPairs>
  <TitlesOfParts>
    <vt:vector size="38" baseType="lpstr">
      <vt:lpstr>Exo</vt:lpstr>
      <vt:lpstr>Inter</vt:lpstr>
      <vt:lpstr>Lucida Grande</vt:lpstr>
      <vt:lpstr>等线</vt:lpstr>
      <vt:lpstr>等线 Light</vt:lpstr>
      <vt:lpstr>宋体</vt:lpstr>
      <vt:lpstr>Arial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金梦 李</dc:creator>
  <cp:lastModifiedBy>金梦 李</cp:lastModifiedBy>
  <cp:revision>53</cp:revision>
  <dcterms:created xsi:type="dcterms:W3CDTF">2024-11-09T11:53:09Z</dcterms:created>
  <dcterms:modified xsi:type="dcterms:W3CDTF">2024-11-15T12:41:43Z</dcterms:modified>
</cp:coreProperties>
</file>